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7" r:id="rId4"/>
  </p:sldMasterIdLst>
  <p:notesMasterIdLst>
    <p:notesMasterId r:id="rId36"/>
  </p:notesMasterIdLst>
  <p:sldIdLst>
    <p:sldId id="256" r:id="rId5"/>
    <p:sldId id="276" r:id="rId6"/>
    <p:sldId id="292" r:id="rId7"/>
    <p:sldId id="272" r:id="rId8"/>
    <p:sldId id="271" r:id="rId9"/>
    <p:sldId id="277" r:id="rId10"/>
    <p:sldId id="270" r:id="rId11"/>
    <p:sldId id="273" r:id="rId12"/>
    <p:sldId id="284" r:id="rId13"/>
    <p:sldId id="289" r:id="rId14"/>
    <p:sldId id="283" r:id="rId15"/>
    <p:sldId id="285" r:id="rId16"/>
    <p:sldId id="279" r:id="rId17"/>
    <p:sldId id="287" r:id="rId18"/>
    <p:sldId id="290" r:id="rId19"/>
    <p:sldId id="291" r:id="rId20"/>
    <p:sldId id="278" r:id="rId21"/>
    <p:sldId id="282" r:id="rId22"/>
    <p:sldId id="286" r:id="rId23"/>
    <p:sldId id="281" r:id="rId24"/>
    <p:sldId id="288" r:id="rId25"/>
    <p:sldId id="257" r:id="rId26"/>
    <p:sldId id="258" r:id="rId27"/>
    <p:sldId id="261" r:id="rId28"/>
    <p:sldId id="265" r:id="rId29"/>
    <p:sldId id="262" r:id="rId30"/>
    <p:sldId id="274" r:id="rId31"/>
    <p:sldId id="268" r:id="rId32"/>
    <p:sldId id="259" r:id="rId33"/>
    <p:sldId id="260" r:id="rId34"/>
    <p:sldId id="264"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1D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74389B-7A18-4416-9B7A-6223DCFF7B6E}" v="120" dt="2023-03-21T16:52:28.363"/>
    <p1510:client id="{3C63C6BC-267A-4F52-919B-781145152CAC}" v="159" dt="2023-03-21T05:24:53.179"/>
    <p1510:client id="{4F44AA01-A45A-4E8A-AFB3-37C376C781CE}" v="3" dt="2023-03-21T19:07:04.628"/>
    <p1510:client id="{50CD5EA2-DB32-48F5-B0CE-41B06E2204AE}" v="33" dt="2023-03-21T05:59:07.962"/>
    <p1510:client id="{7090CF18-BFB4-47DA-B78A-22D02EF91E92}" v="13" dt="2023-03-21T19:05:58.320"/>
    <p1510:client id="{7429246F-ECCB-4916-ACD7-C7C511C7F7EC}" v="568" dt="2023-03-21T17:48:41.091"/>
    <p1510:client id="{920E40DC-2499-4EE9-A7BF-78039AD8A04C}" v="394" dt="2023-03-21T05:04:32.297"/>
    <p1510:client id="{C06D681B-3433-45FC-BB30-61E253AEA341}" v="11" dt="2023-03-21T18:28:42.1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CCF6AF-3DDF-4C8B-846A-F3B015B26C4F}" type="datetimeFigureOut">
              <a:rPr lang="en-US" smtClean="0"/>
              <a:t>3/24/2023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ED2789-C16B-44AE-B0DC-00B9D8B4FDAE}" type="slidenum">
              <a:rPr lang="en-US" smtClean="0"/>
              <a:t>‹#›</a:t>
            </a:fld>
            <a:endParaRPr lang="en-US"/>
          </a:p>
        </p:txBody>
      </p:sp>
    </p:spTree>
    <p:extLst>
      <p:ext uri="{BB962C8B-B14F-4D97-AF65-F5344CB8AC3E}">
        <p14:creationId xmlns:p14="http://schemas.microsoft.com/office/powerpoint/2010/main" val="4271549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ED2789-C16B-44AE-B0DC-00B9D8B4FDAE}" type="slidenum">
              <a:rPr lang="en-US" smtClean="0"/>
              <a:t>1</a:t>
            </a:fld>
            <a:endParaRPr lang="en-US"/>
          </a:p>
        </p:txBody>
      </p:sp>
    </p:spTree>
    <p:extLst>
      <p:ext uri="{BB962C8B-B14F-4D97-AF65-F5344CB8AC3E}">
        <p14:creationId xmlns:p14="http://schemas.microsoft.com/office/powerpoint/2010/main" val="1856441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7ED2789-C16B-44AE-B0DC-00B9D8B4FDAE}" type="slidenum">
              <a:rPr lang="en-US" smtClean="0"/>
              <a:t>28</a:t>
            </a:fld>
            <a:endParaRPr lang="en-US"/>
          </a:p>
        </p:txBody>
      </p:sp>
    </p:spTree>
    <p:extLst>
      <p:ext uri="{BB962C8B-B14F-4D97-AF65-F5344CB8AC3E}">
        <p14:creationId xmlns:p14="http://schemas.microsoft.com/office/powerpoint/2010/main" val="3514046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ED2789-C16B-44AE-B0DC-00B9D8B4FDAE}" type="slidenum">
              <a:rPr lang="en-US" smtClean="0"/>
              <a:t>31</a:t>
            </a:fld>
            <a:endParaRPr lang="en-US"/>
          </a:p>
        </p:txBody>
      </p:sp>
    </p:spTree>
    <p:extLst>
      <p:ext uri="{BB962C8B-B14F-4D97-AF65-F5344CB8AC3E}">
        <p14:creationId xmlns:p14="http://schemas.microsoft.com/office/powerpoint/2010/main" val="3303591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ED2789-C16B-44AE-B0DC-00B9D8B4FDAE}" type="slidenum">
              <a:rPr lang="en-US" smtClean="0"/>
              <a:t>2</a:t>
            </a:fld>
            <a:endParaRPr lang="en-US"/>
          </a:p>
        </p:txBody>
      </p:sp>
    </p:spTree>
    <p:extLst>
      <p:ext uri="{BB962C8B-B14F-4D97-AF65-F5344CB8AC3E}">
        <p14:creationId xmlns:p14="http://schemas.microsoft.com/office/powerpoint/2010/main" val="2364756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ED2789-C16B-44AE-B0DC-00B9D8B4FDAE}" type="slidenum">
              <a:rPr lang="en-US" smtClean="0"/>
              <a:t>3</a:t>
            </a:fld>
            <a:endParaRPr lang="en-US"/>
          </a:p>
        </p:txBody>
      </p:sp>
    </p:spTree>
    <p:extLst>
      <p:ext uri="{BB962C8B-B14F-4D97-AF65-F5344CB8AC3E}">
        <p14:creationId xmlns:p14="http://schemas.microsoft.com/office/powerpoint/2010/main" val="132336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ED2789-C16B-44AE-B0DC-00B9D8B4FDAE}" type="slidenum">
              <a:rPr lang="en-US" smtClean="0"/>
              <a:t>4</a:t>
            </a:fld>
            <a:endParaRPr lang="en-US"/>
          </a:p>
        </p:txBody>
      </p:sp>
    </p:spTree>
    <p:extLst>
      <p:ext uri="{BB962C8B-B14F-4D97-AF65-F5344CB8AC3E}">
        <p14:creationId xmlns:p14="http://schemas.microsoft.com/office/powerpoint/2010/main" val="414948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ED2789-C16B-44AE-B0DC-00B9D8B4FDAE}" type="slidenum">
              <a:rPr lang="en-US" smtClean="0"/>
              <a:t>6</a:t>
            </a:fld>
            <a:endParaRPr lang="en-US"/>
          </a:p>
        </p:txBody>
      </p:sp>
    </p:spTree>
    <p:extLst>
      <p:ext uri="{BB962C8B-B14F-4D97-AF65-F5344CB8AC3E}">
        <p14:creationId xmlns:p14="http://schemas.microsoft.com/office/powerpoint/2010/main" val="1103840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ED2789-C16B-44AE-B0DC-00B9D8B4FDAE}" type="slidenum">
              <a:rPr lang="en-US" smtClean="0"/>
              <a:t>7</a:t>
            </a:fld>
            <a:endParaRPr lang="en-US"/>
          </a:p>
        </p:txBody>
      </p:sp>
    </p:spTree>
    <p:extLst>
      <p:ext uri="{BB962C8B-B14F-4D97-AF65-F5344CB8AC3E}">
        <p14:creationId xmlns:p14="http://schemas.microsoft.com/office/powerpoint/2010/main" val="2235446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ED2789-C16B-44AE-B0DC-00B9D8B4FDAE}" type="slidenum">
              <a:rPr lang="en-US" smtClean="0"/>
              <a:t>19</a:t>
            </a:fld>
            <a:endParaRPr lang="en-US"/>
          </a:p>
        </p:txBody>
      </p:sp>
    </p:spTree>
    <p:extLst>
      <p:ext uri="{BB962C8B-B14F-4D97-AF65-F5344CB8AC3E}">
        <p14:creationId xmlns:p14="http://schemas.microsoft.com/office/powerpoint/2010/main" val="761240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ED2789-C16B-44AE-B0DC-00B9D8B4FDAE}" type="slidenum">
              <a:rPr lang="en-US" smtClean="0"/>
              <a:t>21</a:t>
            </a:fld>
            <a:endParaRPr lang="en-US"/>
          </a:p>
        </p:txBody>
      </p:sp>
    </p:spTree>
    <p:extLst>
      <p:ext uri="{BB962C8B-B14F-4D97-AF65-F5344CB8AC3E}">
        <p14:creationId xmlns:p14="http://schemas.microsoft.com/office/powerpoint/2010/main" val="3454216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Regarding the last point: </a:t>
            </a:r>
          </a:p>
          <a:p>
            <a:r>
              <a:rPr lang="en-US"/>
              <a:t>This rarely</a:t>
            </a:r>
            <a:r>
              <a:rPr lang="en-US" baseline="0"/>
              <a:t> occurs. However, on occasion you may come across a student who just cannot complete a P2S required course, such as MATH0015, but has completed all other P2S coursework and P2S electives within their major. While students in this situation can take more advanced coursework in line with their curriculum, all other P2S restrictions do still apply.</a:t>
            </a:r>
            <a:endParaRPr lang="en-US"/>
          </a:p>
        </p:txBody>
      </p:sp>
      <p:sp>
        <p:nvSpPr>
          <p:cNvPr id="4" name="Slide Number Placeholder 3"/>
          <p:cNvSpPr>
            <a:spLocks noGrp="1"/>
          </p:cNvSpPr>
          <p:nvPr>
            <p:ph type="sldNum" sz="quarter" idx="10"/>
          </p:nvPr>
        </p:nvSpPr>
        <p:spPr/>
        <p:txBody>
          <a:bodyPr/>
          <a:lstStyle/>
          <a:p>
            <a:fld id="{C7ED2789-C16B-44AE-B0DC-00B9D8B4FDAE}" type="slidenum">
              <a:rPr lang="en-US" smtClean="0"/>
              <a:t>26</a:t>
            </a:fld>
            <a:endParaRPr lang="en-US"/>
          </a:p>
        </p:txBody>
      </p:sp>
    </p:spTree>
    <p:extLst>
      <p:ext uri="{BB962C8B-B14F-4D97-AF65-F5344CB8AC3E}">
        <p14:creationId xmlns:p14="http://schemas.microsoft.com/office/powerpoint/2010/main" val="2119889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6D5B3B18-3EF4-457A-81D5-C0869E65A38E}" type="datetimeFigureOut">
              <a:rPr lang="en-US" smtClean="0"/>
              <a:t>3/24/2023</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C097A7F8-E4EB-4BB6-9E27-22D7C3D1E4F7}"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324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5B3B18-3EF4-457A-81D5-C0869E65A38E}"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97A7F8-E4EB-4BB6-9E27-22D7C3D1E4F7}" type="slidenum">
              <a:rPr lang="en-US" smtClean="0"/>
              <a:t>‹#›</a:t>
            </a:fld>
            <a:endParaRPr lang="en-US"/>
          </a:p>
        </p:txBody>
      </p:sp>
    </p:spTree>
    <p:extLst>
      <p:ext uri="{BB962C8B-B14F-4D97-AF65-F5344CB8AC3E}">
        <p14:creationId xmlns:p14="http://schemas.microsoft.com/office/powerpoint/2010/main" val="2001540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5B3B18-3EF4-457A-81D5-C0869E65A38E}"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97A7F8-E4EB-4BB6-9E27-22D7C3D1E4F7}" type="slidenum">
              <a:rPr lang="en-US" smtClean="0"/>
              <a:t>‹#›</a:t>
            </a:fld>
            <a:endParaRPr lang="en-US"/>
          </a:p>
        </p:txBody>
      </p:sp>
    </p:spTree>
    <p:extLst>
      <p:ext uri="{BB962C8B-B14F-4D97-AF65-F5344CB8AC3E}">
        <p14:creationId xmlns:p14="http://schemas.microsoft.com/office/powerpoint/2010/main" val="51722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5B3B18-3EF4-457A-81D5-C0869E65A38E}"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97A7F8-E4EB-4BB6-9E27-22D7C3D1E4F7}" type="slidenum">
              <a:rPr lang="en-US" smtClean="0"/>
              <a:t>‹#›</a:t>
            </a:fld>
            <a:endParaRPr lang="en-US"/>
          </a:p>
        </p:txBody>
      </p:sp>
    </p:spTree>
    <p:extLst>
      <p:ext uri="{BB962C8B-B14F-4D97-AF65-F5344CB8AC3E}">
        <p14:creationId xmlns:p14="http://schemas.microsoft.com/office/powerpoint/2010/main" val="381793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B3B18-3EF4-457A-81D5-C0869E65A38E}" type="datetimeFigureOut">
              <a:rPr lang="en-US" smtClean="0"/>
              <a:t>3/24/2023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97A7F8-E4EB-4BB6-9E27-22D7C3D1E4F7}"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4341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5B3B18-3EF4-457A-81D5-C0869E65A38E}"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97A7F8-E4EB-4BB6-9E27-22D7C3D1E4F7}" type="slidenum">
              <a:rPr lang="en-US" smtClean="0"/>
              <a:t>‹#›</a:t>
            </a:fld>
            <a:endParaRPr lang="en-US"/>
          </a:p>
        </p:txBody>
      </p:sp>
    </p:spTree>
    <p:extLst>
      <p:ext uri="{BB962C8B-B14F-4D97-AF65-F5344CB8AC3E}">
        <p14:creationId xmlns:p14="http://schemas.microsoft.com/office/powerpoint/2010/main" val="2104692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5B3B18-3EF4-457A-81D5-C0869E65A38E}" type="datetimeFigureOut">
              <a:rPr lang="en-US" smtClean="0"/>
              <a:t>3/24/2023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97A7F8-E4EB-4BB6-9E27-22D7C3D1E4F7}" type="slidenum">
              <a:rPr lang="en-US" smtClean="0"/>
              <a:t>‹#›</a:t>
            </a:fld>
            <a:endParaRPr lang="en-US"/>
          </a:p>
        </p:txBody>
      </p:sp>
    </p:spTree>
    <p:extLst>
      <p:ext uri="{BB962C8B-B14F-4D97-AF65-F5344CB8AC3E}">
        <p14:creationId xmlns:p14="http://schemas.microsoft.com/office/powerpoint/2010/main" val="116315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5B3B18-3EF4-457A-81D5-C0869E65A38E}" type="datetimeFigureOut">
              <a:rPr lang="en-US" smtClean="0"/>
              <a:t>3/24/2023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97A7F8-E4EB-4BB6-9E27-22D7C3D1E4F7}" type="slidenum">
              <a:rPr lang="en-US" smtClean="0"/>
              <a:t>‹#›</a:t>
            </a:fld>
            <a:endParaRPr lang="en-US"/>
          </a:p>
        </p:txBody>
      </p:sp>
    </p:spTree>
    <p:extLst>
      <p:ext uri="{BB962C8B-B14F-4D97-AF65-F5344CB8AC3E}">
        <p14:creationId xmlns:p14="http://schemas.microsoft.com/office/powerpoint/2010/main" val="1474878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5B3B18-3EF4-457A-81D5-C0869E65A38E}" type="datetimeFigureOut">
              <a:rPr lang="en-US" smtClean="0"/>
              <a:t>3/24/2023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97A7F8-E4EB-4BB6-9E27-22D7C3D1E4F7}" type="slidenum">
              <a:rPr lang="en-US" smtClean="0"/>
              <a:t>‹#›</a:t>
            </a:fld>
            <a:endParaRPr lang="en-US"/>
          </a:p>
        </p:txBody>
      </p:sp>
    </p:spTree>
    <p:extLst>
      <p:ext uri="{BB962C8B-B14F-4D97-AF65-F5344CB8AC3E}">
        <p14:creationId xmlns:p14="http://schemas.microsoft.com/office/powerpoint/2010/main" val="4078188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5B3B18-3EF4-457A-81D5-C0869E65A38E}"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97A7F8-E4EB-4BB6-9E27-22D7C3D1E4F7}" type="slidenum">
              <a:rPr lang="en-US" smtClean="0"/>
              <a:t>‹#›</a:t>
            </a:fld>
            <a:endParaRPr lang="en-US"/>
          </a:p>
        </p:txBody>
      </p:sp>
    </p:spTree>
    <p:extLst>
      <p:ext uri="{BB962C8B-B14F-4D97-AF65-F5344CB8AC3E}">
        <p14:creationId xmlns:p14="http://schemas.microsoft.com/office/powerpoint/2010/main" val="2990429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5B3B18-3EF4-457A-81D5-C0869E65A38E}" type="datetimeFigureOut">
              <a:rPr lang="en-US" smtClean="0"/>
              <a:t>3/24/2023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97A7F8-E4EB-4BB6-9E27-22D7C3D1E4F7}" type="slidenum">
              <a:rPr lang="en-US" smtClean="0"/>
              <a:t>‹#›</a:t>
            </a:fld>
            <a:endParaRPr lang="en-US"/>
          </a:p>
        </p:txBody>
      </p:sp>
    </p:spTree>
    <p:extLst>
      <p:ext uri="{BB962C8B-B14F-4D97-AF65-F5344CB8AC3E}">
        <p14:creationId xmlns:p14="http://schemas.microsoft.com/office/powerpoint/2010/main" val="1398518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61D7C"/>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6D5B3B18-3EF4-457A-81D5-C0869E65A38E}" type="datetimeFigureOut">
              <a:rPr lang="en-US" smtClean="0"/>
              <a:t>3/24/2023</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C097A7F8-E4EB-4BB6-9E27-22D7C3D1E4F7}" type="slidenum">
              <a:rPr lang="en-US" smtClean="0"/>
              <a:t>‹#›</a:t>
            </a:fld>
            <a:endParaRPr lang="en-US"/>
          </a:p>
        </p:txBody>
      </p:sp>
    </p:spTree>
    <p:extLst>
      <p:ext uri="{BB962C8B-B14F-4D97-AF65-F5344CB8AC3E}">
        <p14:creationId xmlns:p14="http://schemas.microsoft.com/office/powerpoint/2010/main" val="2280484469"/>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AF2E27-667D-DC88-B5DF-4666616F9783}"/>
              </a:ext>
            </a:extLst>
          </p:cNvPr>
          <p:cNvSpPr/>
          <p:nvPr/>
        </p:nvSpPr>
        <p:spPr>
          <a:xfrm>
            <a:off x="248575" y="266330"/>
            <a:ext cx="11700927" cy="6347533"/>
          </a:xfrm>
          <a:prstGeom prst="rect">
            <a:avLst/>
          </a:prstGeom>
          <a:solidFill>
            <a:srgbClr val="461D7C"/>
          </a:solidFill>
          <a:ln>
            <a:solidFill>
              <a:srgbClr val="461D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98990" y="2419365"/>
            <a:ext cx="10369119" cy="1009636"/>
          </a:xfrm>
          <a:noFill/>
        </p:spPr>
        <p:txBody>
          <a:bodyPr>
            <a:noAutofit/>
          </a:bodyPr>
          <a:lstStyle/>
          <a:p>
            <a:r>
              <a:rPr lang="en-US" sz="6500" dirty="0">
                <a:latin typeface="Times New Roman" panose="02020603050405020304" pitchFamily="18" charset="0"/>
                <a:cs typeface="Times New Roman" panose="02020603050405020304" pitchFamily="18" charset="0"/>
              </a:rPr>
              <a:t>Advisor Training Spring 2023</a:t>
            </a:r>
          </a:p>
        </p:txBody>
      </p:sp>
      <p:cxnSp>
        <p:nvCxnSpPr>
          <p:cNvPr id="7" name="Straight Connector 6">
            <a:extLst>
              <a:ext uri="{FF2B5EF4-FFF2-40B4-BE49-F238E27FC236}">
                <a16:creationId xmlns:a16="http://schemas.microsoft.com/office/drawing/2014/main" id="{239ECC02-E5C4-F0AC-5CC9-E34DAA695B1B}"/>
              </a:ext>
            </a:extLst>
          </p:cNvPr>
          <p:cNvCxnSpPr>
            <a:cxnSpLocks/>
          </p:cNvCxnSpPr>
          <p:nvPr/>
        </p:nvCxnSpPr>
        <p:spPr>
          <a:xfrm>
            <a:off x="1555260" y="3882249"/>
            <a:ext cx="924127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B841F6C-CB02-7EA0-C69A-A26B830C6740}"/>
              </a:ext>
            </a:extLst>
          </p:cNvPr>
          <p:cNvPicPr>
            <a:picLocks noChangeAspect="1"/>
          </p:cNvPicPr>
          <p:nvPr/>
        </p:nvPicPr>
        <p:blipFill>
          <a:blip r:embed="rId5"/>
          <a:stretch>
            <a:fillRect/>
          </a:stretch>
        </p:blipFill>
        <p:spPr>
          <a:xfrm>
            <a:off x="4686854" y="5317963"/>
            <a:ext cx="2818291" cy="743716"/>
          </a:xfrm>
          <a:prstGeom prst="rect">
            <a:avLst/>
          </a:prstGeom>
        </p:spPr>
      </p:pic>
      <p:pic>
        <p:nvPicPr>
          <p:cNvPr id="8" name="Audio 7">
            <a:hlinkClick r:id="" action="ppaction://media"/>
            <a:extLst>
              <a:ext uri="{FF2B5EF4-FFF2-40B4-BE49-F238E27FC236}">
                <a16:creationId xmlns:a16="http://schemas.microsoft.com/office/drawing/2014/main" id="{898665CB-837C-4D19-ED1F-213268B68B6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2532496"/>
      </p:ext>
    </p:extLst>
  </p:cSld>
  <p:clrMapOvr>
    <a:masterClrMapping/>
  </p:clrMapOvr>
  <mc:AlternateContent xmlns:mc="http://schemas.openxmlformats.org/markup-compatibility/2006">
    <mc:Choice xmlns:p14="http://schemas.microsoft.com/office/powerpoint/2010/main" Requires="p14">
      <p:transition spd="slow" p14:dur="2000" advTm="81504"/>
    </mc:Choice>
    <mc:Fallback>
      <p:transition spd="slow" advTm="81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CF0A1-A46A-4BBA-BD3D-72A50231E691}"/>
              </a:ext>
            </a:extLst>
          </p:cNvPr>
          <p:cNvSpPr>
            <a:spLocks noGrp="1"/>
          </p:cNvSpPr>
          <p:nvPr>
            <p:ph type="title"/>
          </p:nvPr>
        </p:nvSpPr>
        <p:spPr>
          <a:xfrm>
            <a:off x="1143000" y="609600"/>
            <a:ext cx="9875520" cy="705664"/>
          </a:xfrm>
        </p:spPr>
        <p:txBody>
          <a:bodyPr/>
          <a:lstStyle/>
          <a:p>
            <a:pPr algn="ctr"/>
            <a:r>
              <a:rPr lang="en-US" dirty="0">
                <a:solidFill>
                  <a:srgbClr val="461D7C"/>
                </a:solidFill>
              </a:rPr>
              <a:t>Save Time and Money</a:t>
            </a:r>
            <a:endParaRPr lang="en-US" dirty="0"/>
          </a:p>
        </p:txBody>
      </p:sp>
      <p:sp>
        <p:nvSpPr>
          <p:cNvPr id="3" name="Content Placeholder 2">
            <a:extLst>
              <a:ext uri="{FF2B5EF4-FFF2-40B4-BE49-F238E27FC236}">
                <a16:creationId xmlns:a16="http://schemas.microsoft.com/office/drawing/2014/main" id="{B2A899F6-C840-44A4-88A5-3961FF2E349A}"/>
              </a:ext>
            </a:extLst>
          </p:cNvPr>
          <p:cNvSpPr>
            <a:spLocks noGrp="1"/>
          </p:cNvSpPr>
          <p:nvPr>
            <p:ph idx="1"/>
          </p:nvPr>
        </p:nvSpPr>
        <p:spPr/>
        <p:txBody>
          <a:bodyPr vert="horz" lIns="91440" tIns="45720" rIns="91440" bIns="45720" rtlCol="0" anchor="t">
            <a:normAutofit/>
          </a:bodyPr>
          <a:lstStyle/>
          <a:p>
            <a:endParaRPr lang="en-US" sz="2800" dirty="0">
              <a:solidFill>
                <a:schemeClr val="tx1"/>
              </a:solidFill>
            </a:endParaRPr>
          </a:p>
          <a:p>
            <a:pPr marL="45720" indent="0">
              <a:buNone/>
            </a:pPr>
            <a:endParaRPr lang="en-US" sz="2800" dirty="0">
              <a:solidFill>
                <a:schemeClr val="tx1"/>
              </a:solidFill>
            </a:endParaRPr>
          </a:p>
          <a:p>
            <a:pPr marL="45720" indent="0">
              <a:buNone/>
            </a:pPr>
            <a:endParaRPr lang="en-US" sz="2800">
              <a:highlight>
                <a:srgbClr val="FFFF00"/>
              </a:highlight>
            </a:endParaRPr>
          </a:p>
        </p:txBody>
      </p:sp>
      <p:sp>
        <p:nvSpPr>
          <p:cNvPr id="4" name="TextBox 3">
            <a:extLst>
              <a:ext uri="{FF2B5EF4-FFF2-40B4-BE49-F238E27FC236}">
                <a16:creationId xmlns:a16="http://schemas.microsoft.com/office/drawing/2014/main" id="{4368F8DC-F7C3-D5FF-9DEC-1CE4E213573E}"/>
              </a:ext>
            </a:extLst>
          </p:cNvPr>
          <p:cNvSpPr txBox="1"/>
          <p:nvPr/>
        </p:nvSpPr>
        <p:spPr>
          <a:xfrm>
            <a:off x="375007" y="1282558"/>
            <a:ext cx="1139061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endParaRPr lang="en-US" dirty="0">
              <a:solidFill>
                <a:srgbClr val="333333"/>
              </a:solidFill>
              <a:ea typeface="+mn-lt"/>
              <a:cs typeface="+mn-lt"/>
            </a:endParaRPr>
          </a:p>
          <a:p>
            <a:pPr>
              <a:buAutoNum type="arabicPeriod"/>
            </a:pPr>
            <a:endParaRPr lang="en-US" dirty="0">
              <a:solidFill>
                <a:srgbClr val="333333"/>
              </a:solidFill>
              <a:latin typeface="inherit"/>
            </a:endParaRPr>
          </a:p>
          <a:p>
            <a:pPr>
              <a:buAutoNum type="arabicPeriod"/>
            </a:pPr>
            <a:endParaRPr lang="en-US">
              <a:solidFill>
                <a:srgbClr val="333333"/>
              </a:solidFill>
              <a:latin typeface="Roboto"/>
              <a:ea typeface="Roboto"/>
              <a:cs typeface="Roboto"/>
            </a:endParaRPr>
          </a:p>
        </p:txBody>
      </p:sp>
      <p:pic>
        <p:nvPicPr>
          <p:cNvPr id="5" name="Picture 5" descr="Chart, bar chart&#10;&#10;Description automatically generated">
            <a:extLst>
              <a:ext uri="{FF2B5EF4-FFF2-40B4-BE49-F238E27FC236}">
                <a16:creationId xmlns:a16="http://schemas.microsoft.com/office/drawing/2014/main" id="{38DD3995-D9C2-3DFD-A755-CE0D14325938}"/>
              </a:ext>
            </a:extLst>
          </p:cNvPr>
          <p:cNvPicPr>
            <a:picLocks noChangeAspect="1"/>
          </p:cNvPicPr>
          <p:nvPr/>
        </p:nvPicPr>
        <p:blipFill>
          <a:blip r:embed="rId4"/>
          <a:stretch>
            <a:fillRect/>
          </a:stretch>
        </p:blipFill>
        <p:spPr>
          <a:xfrm>
            <a:off x="785751" y="1180872"/>
            <a:ext cx="10323613" cy="5347321"/>
          </a:xfrm>
          <a:prstGeom prst="rect">
            <a:avLst/>
          </a:prstGeom>
        </p:spPr>
      </p:pic>
      <p:pic>
        <p:nvPicPr>
          <p:cNvPr id="7" name="Audio 6">
            <a:hlinkClick r:id="" action="ppaction://media"/>
            <a:extLst>
              <a:ext uri="{FF2B5EF4-FFF2-40B4-BE49-F238E27FC236}">
                <a16:creationId xmlns:a16="http://schemas.microsoft.com/office/drawing/2014/main" id="{A23775BA-A770-0CE0-4A17-505A897ED8A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13768054"/>
      </p:ext>
    </p:extLst>
  </p:cSld>
  <p:clrMapOvr>
    <a:masterClrMapping/>
  </p:clrMapOvr>
  <mc:AlternateContent xmlns:mc="http://schemas.openxmlformats.org/markup-compatibility/2006">
    <mc:Choice xmlns:p14="http://schemas.microsoft.com/office/powerpoint/2010/main" Requires="p14">
      <p:transition spd="slow" p14:dur="2000" advTm="157537"/>
    </mc:Choice>
    <mc:Fallback>
      <p:transition spd="slow" advTm="157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7C9BD-7F57-52A9-1748-3A54BB8255A9}"/>
              </a:ext>
            </a:extLst>
          </p:cNvPr>
          <p:cNvSpPr>
            <a:spLocks noGrp="1"/>
          </p:cNvSpPr>
          <p:nvPr>
            <p:ph type="title"/>
          </p:nvPr>
        </p:nvSpPr>
        <p:spPr>
          <a:xfrm>
            <a:off x="1131597" y="401392"/>
            <a:ext cx="9875520" cy="1356360"/>
          </a:xfrm>
        </p:spPr>
        <p:txBody>
          <a:bodyPr/>
          <a:lstStyle/>
          <a:p>
            <a:pPr algn="ctr"/>
            <a:r>
              <a:rPr lang="en-US">
                <a:solidFill>
                  <a:srgbClr val="461D7C"/>
                </a:solidFill>
              </a:rPr>
              <a:t>Save Time and Money</a:t>
            </a:r>
          </a:p>
        </p:txBody>
      </p:sp>
      <p:pic>
        <p:nvPicPr>
          <p:cNvPr id="4" name="Picture 4">
            <a:extLst>
              <a:ext uri="{FF2B5EF4-FFF2-40B4-BE49-F238E27FC236}">
                <a16:creationId xmlns:a16="http://schemas.microsoft.com/office/drawing/2014/main" id="{546A7419-944D-1233-C6D2-139B513F7106}"/>
              </a:ext>
            </a:extLst>
          </p:cNvPr>
          <p:cNvPicPr>
            <a:picLocks noChangeAspect="1"/>
          </p:cNvPicPr>
          <p:nvPr/>
        </p:nvPicPr>
        <p:blipFill>
          <a:blip r:embed="rId4"/>
          <a:stretch>
            <a:fillRect/>
          </a:stretch>
        </p:blipFill>
        <p:spPr>
          <a:xfrm>
            <a:off x="409066" y="1712349"/>
            <a:ext cx="11320582" cy="4467950"/>
          </a:xfrm>
          <a:prstGeom prst="rect">
            <a:avLst/>
          </a:prstGeom>
        </p:spPr>
      </p:pic>
      <p:pic>
        <p:nvPicPr>
          <p:cNvPr id="5" name="Audio 4">
            <a:hlinkClick r:id="" action="ppaction://media"/>
            <a:extLst>
              <a:ext uri="{FF2B5EF4-FFF2-40B4-BE49-F238E27FC236}">
                <a16:creationId xmlns:a16="http://schemas.microsoft.com/office/drawing/2014/main" id="{A0B871C4-BAA5-54F0-35BF-5EA8F9DD0E7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14861485"/>
      </p:ext>
    </p:extLst>
  </p:cSld>
  <p:clrMapOvr>
    <a:masterClrMapping/>
  </p:clrMapOvr>
  <mc:AlternateContent xmlns:mc="http://schemas.openxmlformats.org/markup-compatibility/2006">
    <mc:Choice xmlns:p14="http://schemas.microsoft.com/office/powerpoint/2010/main" Requires="p14">
      <p:transition spd="slow" p14:dur="2000" advTm="58487"/>
    </mc:Choice>
    <mc:Fallback>
      <p:transition spd="slow" advTm="58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Text&#10;&#10;Description automatically generated">
            <a:extLst>
              <a:ext uri="{FF2B5EF4-FFF2-40B4-BE49-F238E27FC236}">
                <a16:creationId xmlns:a16="http://schemas.microsoft.com/office/drawing/2014/main" id="{0DE2A94F-17FE-6F03-E3F3-9BB036398773}"/>
              </a:ext>
            </a:extLst>
          </p:cNvPr>
          <p:cNvPicPr>
            <a:picLocks noChangeAspect="1"/>
          </p:cNvPicPr>
          <p:nvPr/>
        </p:nvPicPr>
        <p:blipFill>
          <a:blip r:embed="rId4"/>
          <a:stretch>
            <a:fillRect/>
          </a:stretch>
        </p:blipFill>
        <p:spPr>
          <a:xfrm>
            <a:off x="2022764" y="281362"/>
            <a:ext cx="8126679" cy="6285379"/>
          </a:xfrm>
          <a:prstGeom prst="rect">
            <a:avLst/>
          </a:prstGeom>
        </p:spPr>
      </p:pic>
      <p:pic>
        <p:nvPicPr>
          <p:cNvPr id="4" name="Audio 3">
            <a:hlinkClick r:id="" action="ppaction://media"/>
            <a:extLst>
              <a:ext uri="{FF2B5EF4-FFF2-40B4-BE49-F238E27FC236}">
                <a16:creationId xmlns:a16="http://schemas.microsoft.com/office/drawing/2014/main" id="{42CC9E22-10F0-4788-DBFB-3035FA89B5B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22926524"/>
      </p:ext>
    </p:extLst>
  </p:cSld>
  <p:clrMapOvr>
    <a:masterClrMapping/>
  </p:clrMapOvr>
  <mc:AlternateContent xmlns:mc="http://schemas.openxmlformats.org/markup-compatibility/2006">
    <mc:Choice xmlns:p14="http://schemas.microsoft.com/office/powerpoint/2010/main" Requires="p14">
      <p:transition spd="slow" p14:dur="2000" advTm="112367"/>
    </mc:Choice>
    <mc:Fallback>
      <p:transition spd="slow" advTm="112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CF0A1-A46A-4BBA-BD3D-72A50231E691}"/>
              </a:ext>
            </a:extLst>
          </p:cNvPr>
          <p:cNvSpPr>
            <a:spLocks noGrp="1"/>
          </p:cNvSpPr>
          <p:nvPr>
            <p:ph type="title"/>
          </p:nvPr>
        </p:nvSpPr>
        <p:spPr>
          <a:xfrm>
            <a:off x="1140351" y="448962"/>
            <a:ext cx="9875520" cy="1356360"/>
          </a:xfrm>
        </p:spPr>
        <p:txBody>
          <a:bodyPr/>
          <a:lstStyle/>
          <a:p>
            <a:pPr algn="ctr"/>
            <a:r>
              <a:rPr lang="en-US">
                <a:solidFill>
                  <a:srgbClr val="461D7C"/>
                </a:solidFill>
              </a:rPr>
              <a:t>Scheduling Co-requisites</a:t>
            </a:r>
          </a:p>
        </p:txBody>
      </p:sp>
      <p:sp>
        <p:nvSpPr>
          <p:cNvPr id="3" name="Content Placeholder 2">
            <a:extLst>
              <a:ext uri="{FF2B5EF4-FFF2-40B4-BE49-F238E27FC236}">
                <a16:creationId xmlns:a16="http://schemas.microsoft.com/office/drawing/2014/main" id="{B2A899F6-C840-44A4-88A5-3961FF2E349A}"/>
              </a:ext>
            </a:extLst>
          </p:cNvPr>
          <p:cNvSpPr>
            <a:spLocks noGrp="1"/>
          </p:cNvSpPr>
          <p:nvPr>
            <p:ph idx="1"/>
          </p:nvPr>
        </p:nvSpPr>
        <p:spPr>
          <a:xfrm>
            <a:off x="1140351" y="1805322"/>
            <a:ext cx="9872871" cy="4038600"/>
          </a:xfrm>
        </p:spPr>
        <p:txBody>
          <a:bodyPr vert="horz" lIns="91440" tIns="45720" rIns="91440" bIns="45720" rtlCol="0" anchor="t">
            <a:normAutofit/>
          </a:bodyPr>
          <a:lstStyle/>
          <a:p>
            <a:pPr marL="457200" indent="-457200">
              <a:lnSpc>
                <a:spcPct val="107000"/>
              </a:lnSpc>
              <a:spcBef>
                <a:spcPts val="0"/>
              </a:spcBef>
              <a:spcAft>
                <a:spcPts val="800"/>
              </a:spcAft>
            </a:pPr>
            <a:r>
              <a:rPr lang="en-US" sz="2800" kern="100">
                <a:solidFill>
                  <a:schemeClr val="tx1"/>
                </a:solidFill>
                <a:effectLst/>
                <a:latin typeface="Calibri"/>
                <a:ea typeface="Calibri"/>
                <a:cs typeface="Times New Roman"/>
              </a:rPr>
              <a:t>Each </a:t>
            </a:r>
            <a:r>
              <a:rPr lang="en-US" sz="2800" kern="100">
                <a:solidFill>
                  <a:schemeClr val="tx1"/>
                </a:solidFill>
                <a:latin typeface="Calibri"/>
                <a:ea typeface="Calibri"/>
                <a:cs typeface="Times New Roman"/>
              </a:rPr>
              <a:t>designated </a:t>
            </a:r>
            <a:r>
              <a:rPr lang="en-US" sz="2800" kern="100" dirty="0">
                <a:solidFill>
                  <a:schemeClr val="tx1"/>
                </a:solidFill>
                <a:latin typeface="Calibri"/>
                <a:ea typeface="Calibri"/>
                <a:cs typeface="Times New Roman"/>
              </a:rPr>
              <a:t>gateway </a:t>
            </a:r>
            <a:r>
              <a:rPr lang="en-US" sz="2800" kern="100">
                <a:solidFill>
                  <a:schemeClr val="tx1"/>
                </a:solidFill>
                <a:latin typeface="Calibri"/>
                <a:ea typeface="Calibri"/>
                <a:cs typeface="Times New Roman"/>
              </a:rPr>
              <a:t>English</a:t>
            </a:r>
            <a:r>
              <a:rPr lang="en-US" sz="2800" kern="100">
                <a:solidFill>
                  <a:schemeClr val="tx1"/>
                </a:solidFill>
                <a:effectLst/>
                <a:latin typeface="Calibri"/>
                <a:ea typeface="Calibri"/>
                <a:cs typeface="Times New Roman"/>
              </a:rPr>
              <a:t> and </a:t>
            </a:r>
            <a:r>
              <a:rPr lang="en-US" sz="2800" kern="100">
                <a:solidFill>
                  <a:schemeClr val="tx1"/>
                </a:solidFill>
                <a:latin typeface="Calibri"/>
                <a:ea typeface="Calibri"/>
                <a:cs typeface="Times New Roman"/>
              </a:rPr>
              <a:t>math college level section</a:t>
            </a:r>
            <a:r>
              <a:rPr lang="en-US" sz="2800" kern="100">
                <a:solidFill>
                  <a:schemeClr val="tx1"/>
                </a:solidFill>
                <a:effectLst/>
                <a:latin typeface="Calibri"/>
                <a:ea typeface="Calibri"/>
                <a:cs typeface="Times New Roman"/>
              </a:rPr>
              <a:t> will have an </a:t>
            </a:r>
            <a:r>
              <a:rPr lang="en-US" sz="2800" kern="100">
                <a:solidFill>
                  <a:schemeClr val="tx1"/>
                </a:solidFill>
                <a:latin typeface="Calibri"/>
                <a:ea typeface="Calibri"/>
                <a:cs typeface="Times New Roman"/>
              </a:rPr>
              <a:t>identified</a:t>
            </a:r>
            <a:r>
              <a:rPr lang="en-US" sz="2800" kern="100">
                <a:solidFill>
                  <a:schemeClr val="tx1"/>
                </a:solidFill>
                <a:effectLst/>
                <a:latin typeface="Calibri"/>
                <a:ea typeface="Calibri"/>
                <a:cs typeface="Times New Roman"/>
              </a:rPr>
              <a:t> co-requisite section.</a:t>
            </a:r>
            <a:r>
              <a:rPr lang="en-US" sz="2800" kern="100">
                <a:solidFill>
                  <a:schemeClr val="tx1"/>
                </a:solidFill>
                <a:latin typeface="Calibri"/>
                <a:ea typeface="Calibri"/>
                <a:cs typeface="Times New Roman"/>
              </a:rPr>
              <a:t> </a:t>
            </a:r>
            <a:endParaRPr lang="en-US" sz="28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Bef>
                <a:spcPts val="0"/>
              </a:spcBef>
              <a:spcAft>
                <a:spcPts val="800"/>
              </a:spcAft>
            </a:pPr>
            <a:r>
              <a:rPr lang="en-US" sz="2800" kern="100">
                <a:solidFill>
                  <a:schemeClr val="tx1"/>
                </a:solidFill>
                <a:effectLst/>
                <a:latin typeface="Calibri"/>
                <a:ea typeface="Calibri"/>
                <a:cs typeface="Times New Roman"/>
              </a:rPr>
              <a:t>The co-requisite course will be added first then the English</a:t>
            </a:r>
            <a:r>
              <a:rPr lang="en-US" sz="2800" kern="100">
                <a:solidFill>
                  <a:schemeClr val="tx1"/>
                </a:solidFill>
                <a:latin typeface="Calibri"/>
                <a:ea typeface="Calibri"/>
                <a:cs typeface="Times New Roman"/>
              </a:rPr>
              <a:t> or math </a:t>
            </a:r>
            <a:r>
              <a:rPr lang="en-US" sz="2800" kern="100">
                <a:solidFill>
                  <a:schemeClr val="tx1"/>
                </a:solidFill>
                <a:effectLst/>
                <a:latin typeface="Calibri"/>
                <a:ea typeface="Calibri"/>
                <a:cs typeface="Times New Roman"/>
              </a:rPr>
              <a:t>course.</a:t>
            </a:r>
            <a:endParaRPr lang="en-US" sz="28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Bef>
                <a:spcPts val="0"/>
              </a:spcBef>
              <a:spcAft>
                <a:spcPts val="800"/>
              </a:spcAft>
            </a:pPr>
            <a:r>
              <a:rPr lang="en-US" sz="2800" kern="100">
                <a:solidFill>
                  <a:schemeClr val="tx1"/>
                </a:solidFill>
                <a:effectLst/>
                <a:latin typeface="Calibri"/>
                <a:ea typeface="Calibri"/>
                <a:cs typeface="Times New Roman"/>
              </a:rPr>
              <a:t>Because there</a:t>
            </a:r>
            <a:r>
              <a:rPr lang="en-US" sz="2800" kern="100" dirty="0">
                <a:solidFill>
                  <a:schemeClr val="tx1"/>
                </a:solidFill>
                <a:latin typeface="Calibri"/>
                <a:ea typeface="Calibri"/>
                <a:cs typeface="Times New Roman"/>
              </a:rPr>
              <a:t> are </a:t>
            </a:r>
            <a:r>
              <a:rPr lang="en-US" sz="2800" kern="100">
                <a:solidFill>
                  <a:schemeClr val="tx1"/>
                </a:solidFill>
                <a:effectLst/>
                <a:latin typeface="Calibri"/>
                <a:ea typeface="Calibri"/>
                <a:cs typeface="Times New Roman"/>
              </a:rPr>
              <a:t>no restrictions in place to stop </a:t>
            </a:r>
            <a:r>
              <a:rPr lang="en-US" sz="2800" kern="100">
                <a:solidFill>
                  <a:schemeClr val="tx1"/>
                </a:solidFill>
                <a:latin typeface="Calibri"/>
                <a:ea typeface="Calibri"/>
                <a:cs typeface="Times New Roman"/>
              </a:rPr>
              <a:t>non-pathways students </a:t>
            </a:r>
            <a:r>
              <a:rPr lang="en-US" sz="2800" kern="100">
                <a:solidFill>
                  <a:schemeClr val="tx1"/>
                </a:solidFill>
                <a:effectLst/>
                <a:latin typeface="Calibri"/>
                <a:ea typeface="Calibri"/>
                <a:cs typeface="Times New Roman"/>
              </a:rPr>
              <a:t>from swapping sections, advisors must emphasize that each </a:t>
            </a:r>
            <a:r>
              <a:rPr lang="en-US" sz="2800" kern="100">
                <a:solidFill>
                  <a:schemeClr val="tx1"/>
                </a:solidFill>
                <a:latin typeface="Calibri"/>
                <a:ea typeface="Calibri"/>
                <a:cs typeface="Times New Roman"/>
              </a:rPr>
              <a:t>college</a:t>
            </a:r>
            <a:r>
              <a:rPr lang="en-US" sz="2800" kern="100">
                <a:solidFill>
                  <a:schemeClr val="tx1"/>
                </a:solidFill>
                <a:effectLst/>
                <a:latin typeface="Calibri"/>
                <a:ea typeface="Calibri"/>
                <a:cs typeface="Times New Roman"/>
              </a:rPr>
              <a:t> </a:t>
            </a:r>
            <a:r>
              <a:rPr lang="en-US" sz="2800" kern="100">
                <a:solidFill>
                  <a:schemeClr val="tx1"/>
                </a:solidFill>
                <a:latin typeface="Calibri"/>
                <a:ea typeface="Calibri"/>
                <a:cs typeface="Times New Roman"/>
              </a:rPr>
              <a:t>level </a:t>
            </a:r>
            <a:r>
              <a:rPr lang="en-US" sz="2800" kern="100">
                <a:solidFill>
                  <a:schemeClr val="tx1"/>
                </a:solidFill>
                <a:effectLst/>
                <a:latin typeface="Calibri"/>
                <a:ea typeface="Calibri"/>
                <a:cs typeface="Times New Roman"/>
              </a:rPr>
              <a:t>course is paired with a particular co-requisite course.</a:t>
            </a:r>
            <a:r>
              <a:rPr lang="en-US" sz="2800" kern="100">
                <a:solidFill>
                  <a:schemeClr val="tx1"/>
                </a:solidFill>
                <a:latin typeface="Calibri"/>
                <a:ea typeface="Calibri"/>
                <a:cs typeface="Times New Roman"/>
              </a:rPr>
              <a:t> </a:t>
            </a:r>
            <a:endParaRPr lang="en-US" sz="28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E5C12A69-D699-3C51-306A-9A82308DF8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82935518"/>
      </p:ext>
    </p:extLst>
  </p:cSld>
  <p:clrMapOvr>
    <a:masterClrMapping/>
  </p:clrMapOvr>
  <mc:AlternateContent xmlns:mc="http://schemas.openxmlformats.org/markup-compatibility/2006">
    <mc:Choice xmlns:p14="http://schemas.microsoft.com/office/powerpoint/2010/main" Requires="p14">
      <p:transition spd="slow" p14:dur="2000" advTm="116358"/>
    </mc:Choice>
    <mc:Fallback>
      <p:transition spd="slow" advTm="116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5073-3923-510F-3282-3DA7826C1E7E}"/>
              </a:ext>
            </a:extLst>
          </p:cNvPr>
          <p:cNvSpPr>
            <a:spLocks noGrp="1"/>
          </p:cNvSpPr>
          <p:nvPr>
            <p:ph type="title"/>
          </p:nvPr>
        </p:nvSpPr>
        <p:spPr/>
        <p:txBody>
          <a:bodyPr/>
          <a:lstStyle/>
          <a:p>
            <a:pPr algn="ctr"/>
            <a:r>
              <a:rPr lang="en-US">
                <a:solidFill>
                  <a:srgbClr val="461D7C"/>
                </a:solidFill>
              </a:rPr>
              <a:t>Co-Req Examples</a:t>
            </a:r>
          </a:p>
        </p:txBody>
      </p:sp>
      <p:sp>
        <p:nvSpPr>
          <p:cNvPr id="3" name="Content Placeholder 2">
            <a:extLst>
              <a:ext uri="{FF2B5EF4-FFF2-40B4-BE49-F238E27FC236}">
                <a16:creationId xmlns:a16="http://schemas.microsoft.com/office/drawing/2014/main" id="{E2F28364-0054-BC41-2C52-A39C7010C1D8}"/>
              </a:ext>
            </a:extLst>
          </p:cNvPr>
          <p:cNvSpPr>
            <a:spLocks noGrp="1"/>
          </p:cNvSpPr>
          <p:nvPr>
            <p:ph idx="1"/>
          </p:nvPr>
        </p:nvSpPr>
        <p:spPr>
          <a:xfrm>
            <a:off x="293077" y="2057400"/>
            <a:ext cx="11602024" cy="4038600"/>
          </a:xfrm>
        </p:spPr>
        <p:txBody>
          <a:bodyPr vert="horz" lIns="91440" tIns="45720" rIns="91440" bIns="45720" rtlCol="0" anchor="t">
            <a:normAutofit/>
          </a:bodyPr>
          <a:lstStyle/>
          <a:p>
            <a:pPr marL="45720" indent="0">
              <a:buNone/>
            </a:pPr>
            <a:r>
              <a:rPr lang="en-US" dirty="0">
                <a:solidFill>
                  <a:schemeClr val="tx1"/>
                </a:solidFill>
                <a:latin typeface="Calibri"/>
                <a:ea typeface="+mn-lt"/>
                <a:cs typeface="+mn-lt"/>
              </a:rPr>
              <a:t>Co-requisite sections that are linked:</a:t>
            </a:r>
          </a:p>
          <a:p>
            <a:r>
              <a:rPr lang="en-US" dirty="0">
                <a:solidFill>
                  <a:schemeClr val="tx1"/>
                </a:solidFill>
                <a:latin typeface="Calibri"/>
                <a:ea typeface="+mn-lt"/>
                <a:cs typeface="+mn-lt"/>
              </a:rPr>
              <a:t>MATH0022T </a:t>
            </a:r>
            <a:r>
              <a:rPr lang="en-US" dirty="0">
                <a:solidFill>
                  <a:schemeClr val="tx1"/>
                </a:solidFill>
                <a:highlight>
                  <a:srgbClr val="FFFF00"/>
                </a:highlight>
                <a:latin typeface="Calibri"/>
                <a:ea typeface="+mn-lt"/>
                <a:cs typeface="+mn-lt"/>
              </a:rPr>
              <a:t>TA</a:t>
            </a:r>
            <a:r>
              <a:rPr lang="en-US" dirty="0">
                <a:solidFill>
                  <a:schemeClr val="tx1"/>
                </a:solidFill>
                <a:latin typeface="Calibri"/>
                <a:ea typeface="+mn-lt"/>
                <a:cs typeface="+mn-lt"/>
              </a:rPr>
              <a:t> College Algebra Supplement 3 Miller, C -M-W-F-  9:00- 9:50AM  M204 </a:t>
            </a:r>
            <a:endParaRPr lang="en-US">
              <a:solidFill>
                <a:schemeClr val="tx1"/>
              </a:solidFill>
              <a:latin typeface="Calibri"/>
              <a:cs typeface="Calibri"/>
            </a:endParaRPr>
          </a:p>
          <a:p>
            <a:r>
              <a:rPr lang="en-US" dirty="0">
                <a:solidFill>
                  <a:schemeClr val="tx1"/>
                </a:solidFill>
                <a:latin typeface="Calibri"/>
                <a:ea typeface="+mn-lt"/>
                <a:cs typeface="+mn-lt"/>
              </a:rPr>
              <a:t>MATH1021T  </a:t>
            </a:r>
            <a:r>
              <a:rPr lang="en-US" dirty="0">
                <a:solidFill>
                  <a:schemeClr val="tx1"/>
                </a:solidFill>
                <a:highlight>
                  <a:srgbClr val="FFFF00"/>
                </a:highlight>
                <a:latin typeface="Calibri"/>
                <a:ea typeface="+mn-lt"/>
                <a:cs typeface="+mn-lt"/>
              </a:rPr>
              <a:t>TA</a:t>
            </a:r>
            <a:r>
              <a:rPr lang="en-US" dirty="0">
                <a:solidFill>
                  <a:schemeClr val="tx1"/>
                </a:solidFill>
                <a:latin typeface="Calibri"/>
                <a:ea typeface="+mn-lt"/>
                <a:cs typeface="+mn-lt"/>
              </a:rPr>
              <a:t> College Algebra     3 Jean, J     -M-W-F-  8:00- 8:50AM S144 </a:t>
            </a:r>
            <a:endParaRPr lang="en-US">
              <a:solidFill>
                <a:schemeClr val="tx1"/>
              </a:solidFill>
              <a:latin typeface="Calibri"/>
              <a:cs typeface="Calibri"/>
            </a:endParaRPr>
          </a:p>
          <a:p>
            <a:pPr marL="45720" indent="0">
              <a:buNone/>
            </a:pPr>
            <a:endParaRPr lang="en-US" dirty="0">
              <a:solidFill>
                <a:schemeClr val="tx1"/>
              </a:solidFill>
              <a:latin typeface="Calibri"/>
              <a:ea typeface="+mn-lt"/>
              <a:cs typeface="+mn-lt"/>
            </a:endParaRPr>
          </a:p>
          <a:p>
            <a:pPr marL="45720" indent="0">
              <a:buNone/>
            </a:pPr>
            <a:r>
              <a:rPr lang="en-US" dirty="0">
                <a:solidFill>
                  <a:schemeClr val="tx1"/>
                </a:solidFill>
                <a:latin typeface="Calibri"/>
                <a:ea typeface="+mn-lt"/>
                <a:cs typeface="+mn-lt"/>
              </a:rPr>
              <a:t>Pathways Cohorts Only:</a:t>
            </a:r>
          </a:p>
          <a:p>
            <a:r>
              <a:rPr lang="en-US" dirty="0">
                <a:solidFill>
                  <a:schemeClr val="tx1"/>
                </a:solidFill>
                <a:latin typeface="Calibri"/>
                <a:ea typeface="+mn-lt"/>
                <a:cs typeface="+mn-lt"/>
              </a:rPr>
              <a:t>ENGL0101T  </a:t>
            </a:r>
            <a:r>
              <a:rPr lang="en-US" dirty="0">
                <a:solidFill>
                  <a:schemeClr val="tx1"/>
                </a:solidFill>
                <a:highlight>
                  <a:srgbClr val="FFFF00"/>
                </a:highlight>
                <a:latin typeface="Calibri"/>
                <a:ea typeface="+mn-lt"/>
                <a:cs typeface="+mn-lt"/>
              </a:rPr>
              <a:t>T2</a:t>
            </a:r>
            <a:r>
              <a:rPr lang="en-US" dirty="0">
                <a:solidFill>
                  <a:schemeClr val="tx1"/>
                </a:solidFill>
                <a:latin typeface="Calibri"/>
                <a:ea typeface="+mn-lt"/>
                <a:cs typeface="+mn-lt"/>
              </a:rPr>
              <a:t> English Composition Supplement 2Jones, R  -M-W-F-  9:00- 9:50AMC110 </a:t>
            </a:r>
            <a:endParaRPr lang="en-US">
              <a:solidFill>
                <a:schemeClr val="tx1"/>
              </a:solidFill>
              <a:latin typeface="Calibri"/>
              <a:cs typeface="Calibri"/>
            </a:endParaRPr>
          </a:p>
          <a:p>
            <a:r>
              <a:rPr lang="en-US" dirty="0">
                <a:solidFill>
                  <a:schemeClr val="tx1"/>
                </a:solidFill>
                <a:latin typeface="Calibri"/>
                <a:ea typeface="+mn-lt"/>
                <a:cs typeface="+mn-lt"/>
              </a:rPr>
              <a:t>ENGL1001T  </a:t>
            </a:r>
            <a:r>
              <a:rPr lang="en-US" dirty="0">
                <a:solidFill>
                  <a:schemeClr val="tx1"/>
                </a:solidFill>
                <a:highlight>
                  <a:srgbClr val="FFFF00"/>
                </a:highlight>
                <a:latin typeface="Calibri"/>
                <a:ea typeface="+mn-lt"/>
                <a:cs typeface="+mn-lt"/>
              </a:rPr>
              <a:t>T2</a:t>
            </a:r>
            <a:r>
              <a:rPr lang="en-US" dirty="0">
                <a:solidFill>
                  <a:schemeClr val="tx1"/>
                </a:solidFill>
                <a:latin typeface="Calibri"/>
                <a:ea typeface="+mn-lt"/>
                <a:cs typeface="+mn-lt"/>
              </a:rPr>
              <a:t> English Composition 3 Jones, R    -M-W-F-  8:00- 8:50AM C110 </a:t>
            </a:r>
            <a:endParaRPr lang="en-US" dirty="0">
              <a:solidFill>
                <a:schemeClr val="tx1"/>
              </a:solidFill>
              <a:latin typeface="Calibri"/>
            </a:endParaRPr>
          </a:p>
          <a:p>
            <a:endParaRPr lang="en-US"/>
          </a:p>
          <a:p>
            <a:endParaRPr lang="en-US"/>
          </a:p>
          <a:p>
            <a:endParaRPr lang="en-US"/>
          </a:p>
        </p:txBody>
      </p:sp>
      <p:pic>
        <p:nvPicPr>
          <p:cNvPr id="5" name="Audio 4">
            <a:hlinkClick r:id="" action="ppaction://media"/>
            <a:extLst>
              <a:ext uri="{FF2B5EF4-FFF2-40B4-BE49-F238E27FC236}">
                <a16:creationId xmlns:a16="http://schemas.microsoft.com/office/drawing/2014/main" id="{7C2E150E-A91C-A2B0-BFD6-8466A41781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54530903"/>
      </p:ext>
    </p:extLst>
  </p:cSld>
  <p:clrMapOvr>
    <a:masterClrMapping/>
  </p:clrMapOvr>
  <mc:AlternateContent xmlns:mc="http://schemas.openxmlformats.org/markup-compatibility/2006">
    <mc:Choice xmlns:p14="http://schemas.microsoft.com/office/powerpoint/2010/main" Requires="p14">
      <p:transition spd="slow" p14:dur="2000" advTm="215784"/>
    </mc:Choice>
    <mc:Fallback>
      <p:transition spd="slow" advTm="215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F28364-0054-BC41-2C52-A39C7010C1D8}"/>
              </a:ext>
            </a:extLst>
          </p:cNvPr>
          <p:cNvSpPr>
            <a:spLocks noGrp="1"/>
          </p:cNvSpPr>
          <p:nvPr>
            <p:ph idx="1"/>
          </p:nvPr>
        </p:nvSpPr>
        <p:spPr>
          <a:xfrm>
            <a:off x="293077" y="2057400"/>
            <a:ext cx="11602024" cy="4038600"/>
          </a:xfrm>
        </p:spPr>
        <p:txBody>
          <a:bodyPr vert="horz" lIns="91440" tIns="45720" rIns="91440" bIns="45720" rtlCol="0" anchor="t">
            <a:normAutofit/>
          </a:bodyPr>
          <a:lstStyle/>
          <a:p>
            <a:pPr marL="45720" indent="0">
              <a:buNone/>
            </a:pPr>
            <a:endParaRPr lang="en-US" dirty="0">
              <a:solidFill>
                <a:schemeClr val="tx1"/>
              </a:solidFill>
            </a:endParaRPr>
          </a:p>
          <a:p>
            <a:endParaRPr lang="en-US"/>
          </a:p>
          <a:p>
            <a:endParaRPr lang="en-US"/>
          </a:p>
          <a:p>
            <a:endParaRPr lang="en-US"/>
          </a:p>
        </p:txBody>
      </p:sp>
      <p:sp>
        <p:nvSpPr>
          <p:cNvPr id="9" name="Title 1">
            <a:extLst>
              <a:ext uri="{FF2B5EF4-FFF2-40B4-BE49-F238E27FC236}">
                <a16:creationId xmlns:a16="http://schemas.microsoft.com/office/drawing/2014/main" id="{1053D351-3329-F29F-4FAE-FB6329615CA8}"/>
              </a:ext>
            </a:extLst>
          </p:cNvPr>
          <p:cNvSpPr>
            <a:spLocks noGrp="1"/>
          </p:cNvSpPr>
          <p:nvPr>
            <p:ph type="title"/>
          </p:nvPr>
        </p:nvSpPr>
        <p:spPr>
          <a:xfrm>
            <a:off x="1162792" y="193964"/>
            <a:ext cx="9875520" cy="1356360"/>
          </a:xfrm>
        </p:spPr>
        <p:txBody>
          <a:bodyPr/>
          <a:lstStyle/>
          <a:p>
            <a:pPr algn="ctr"/>
            <a:r>
              <a:rPr lang="en-US">
                <a:solidFill>
                  <a:srgbClr val="461D7C"/>
                </a:solidFill>
              </a:rPr>
              <a:t>Co-Req Examples</a:t>
            </a:r>
          </a:p>
        </p:txBody>
      </p:sp>
      <p:pic>
        <p:nvPicPr>
          <p:cNvPr id="2" name="Picture 5" descr="Table&#10;&#10;Description automatically generated">
            <a:extLst>
              <a:ext uri="{FF2B5EF4-FFF2-40B4-BE49-F238E27FC236}">
                <a16:creationId xmlns:a16="http://schemas.microsoft.com/office/drawing/2014/main" id="{3826E941-39F0-D4F2-0EB7-CB35728B5F17}"/>
              </a:ext>
            </a:extLst>
          </p:cNvPr>
          <p:cNvPicPr>
            <a:picLocks noChangeAspect="1"/>
          </p:cNvPicPr>
          <p:nvPr/>
        </p:nvPicPr>
        <p:blipFill>
          <a:blip r:embed="rId4"/>
          <a:stretch>
            <a:fillRect/>
          </a:stretch>
        </p:blipFill>
        <p:spPr>
          <a:xfrm>
            <a:off x="487218" y="3812319"/>
            <a:ext cx="10859654" cy="2546909"/>
          </a:xfrm>
          <a:prstGeom prst="rect">
            <a:avLst/>
          </a:prstGeom>
        </p:spPr>
      </p:pic>
      <p:pic>
        <p:nvPicPr>
          <p:cNvPr id="6" name="Picture 6" descr="Table&#10;&#10;Description automatically generated">
            <a:extLst>
              <a:ext uri="{FF2B5EF4-FFF2-40B4-BE49-F238E27FC236}">
                <a16:creationId xmlns:a16="http://schemas.microsoft.com/office/drawing/2014/main" id="{DE9DE193-9904-29CA-0FD4-0504C217F377}"/>
              </a:ext>
            </a:extLst>
          </p:cNvPr>
          <p:cNvPicPr>
            <a:picLocks noChangeAspect="1"/>
          </p:cNvPicPr>
          <p:nvPr/>
        </p:nvPicPr>
        <p:blipFill>
          <a:blip r:embed="rId5"/>
          <a:stretch>
            <a:fillRect/>
          </a:stretch>
        </p:blipFill>
        <p:spPr>
          <a:xfrm>
            <a:off x="487218" y="1252130"/>
            <a:ext cx="10859654" cy="2552649"/>
          </a:xfrm>
          <a:prstGeom prst="rect">
            <a:avLst/>
          </a:prstGeom>
        </p:spPr>
      </p:pic>
      <p:pic>
        <p:nvPicPr>
          <p:cNvPr id="5" name="Audio 4">
            <a:hlinkClick r:id="" action="ppaction://media"/>
            <a:extLst>
              <a:ext uri="{FF2B5EF4-FFF2-40B4-BE49-F238E27FC236}">
                <a16:creationId xmlns:a16="http://schemas.microsoft.com/office/drawing/2014/main" id="{A2B5A746-AF5A-89EA-D6D0-1E3FBE7C34E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03747991"/>
      </p:ext>
    </p:extLst>
  </p:cSld>
  <p:clrMapOvr>
    <a:masterClrMapping/>
  </p:clrMapOvr>
  <mc:AlternateContent xmlns:mc="http://schemas.openxmlformats.org/markup-compatibility/2006">
    <mc:Choice xmlns:p14="http://schemas.microsoft.com/office/powerpoint/2010/main" Requires="p14">
      <p:transition spd="slow" p14:dur="2000" advTm="125718"/>
    </mc:Choice>
    <mc:Fallback>
      <p:transition spd="slow" advTm="125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F28364-0054-BC41-2C52-A39C7010C1D8}"/>
              </a:ext>
            </a:extLst>
          </p:cNvPr>
          <p:cNvSpPr>
            <a:spLocks noGrp="1"/>
          </p:cNvSpPr>
          <p:nvPr>
            <p:ph idx="1"/>
          </p:nvPr>
        </p:nvSpPr>
        <p:spPr>
          <a:xfrm>
            <a:off x="293077" y="2057400"/>
            <a:ext cx="11602024" cy="4038600"/>
          </a:xfrm>
        </p:spPr>
        <p:txBody>
          <a:bodyPr vert="horz" lIns="91440" tIns="45720" rIns="91440" bIns="45720" rtlCol="0" anchor="t">
            <a:normAutofit/>
          </a:bodyPr>
          <a:lstStyle/>
          <a:p>
            <a:pPr marL="45720" indent="0">
              <a:buNone/>
            </a:pPr>
            <a:endParaRPr lang="en-US" dirty="0">
              <a:solidFill>
                <a:schemeClr val="tx1"/>
              </a:solidFill>
            </a:endParaRPr>
          </a:p>
          <a:p>
            <a:endParaRPr lang="en-US"/>
          </a:p>
          <a:p>
            <a:endParaRPr lang="en-US"/>
          </a:p>
          <a:p>
            <a:endParaRPr lang="en-US"/>
          </a:p>
        </p:txBody>
      </p:sp>
      <p:sp>
        <p:nvSpPr>
          <p:cNvPr id="9" name="Title 1">
            <a:extLst>
              <a:ext uri="{FF2B5EF4-FFF2-40B4-BE49-F238E27FC236}">
                <a16:creationId xmlns:a16="http://schemas.microsoft.com/office/drawing/2014/main" id="{1053D351-3329-F29F-4FAE-FB6329615CA8}"/>
              </a:ext>
            </a:extLst>
          </p:cNvPr>
          <p:cNvSpPr>
            <a:spLocks noGrp="1"/>
          </p:cNvSpPr>
          <p:nvPr>
            <p:ph type="title"/>
          </p:nvPr>
        </p:nvSpPr>
        <p:spPr>
          <a:xfrm>
            <a:off x="1162792" y="193964"/>
            <a:ext cx="9875520" cy="1356360"/>
          </a:xfrm>
        </p:spPr>
        <p:txBody>
          <a:bodyPr/>
          <a:lstStyle/>
          <a:p>
            <a:pPr algn="ctr"/>
            <a:r>
              <a:rPr lang="en-US" dirty="0">
                <a:solidFill>
                  <a:srgbClr val="461D7C"/>
                </a:solidFill>
              </a:rPr>
              <a:t>Section Guide</a:t>
            </a:r>
          </a:p>
        </p:txBody>
      </p:sp>
      <p:pic>
        <p:nvPicPr>
          <p:cNvPr id="4" name="Picture 4">
            <a:extLst>
              <a:ext uri="{FF2B5EF4-FFF2-40B4-BE49-F238E27FC236}">
                <a16:creationId xmlns:a16="http://schemas.microsoft.com/office/drawing/2014/main" id="{C1BADC9F-C482-76E2-6459-51DE018348BA}"/>
              </a:ext>
            </a:extLst>
          </p:cNvPr>
          <p:cNvPicPr>
            <a:picLocks noChangeAspect="1"/>
          </p:cNvPicPr>
          <p:nvPr/>
        </p:nvPicPr>
        <p:blipFill>
          <a:blip r:embed="rId4"/>
          <a:stretch>
            <a:fillRect/>
          </a:stretch>
        </p:blipFill>
        <p:spPr>
          <a:xfrm>
            <a:off x="3177311" y="1371364"/>
            <a:ext cx="6264561" cy="5165908"/>
          </a:xfrm>
          <a:prstGeom prst="rect">
            <a:avLst/>
          </a:prstGeom>
        </p:spPr>
      </p:pic>
      <p:pic>
        <p:nvPicPr>
          <p:cNvPr id="5" name="Audio 4">
            <a:hlinkClick r:id="" action="ppaction://media"/>
            <a:extLst>
              <a:ext uri="{FF2B5EF4-FFF2-40B4-BE49-F238E27FC236}">
                <a16:creationId xmlns:a16="http://schemas.microsoft.com/office/drawing/2014/main" id="{0D5AF8C0-1EF3-A20F-D03C-830E48BFDC3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17083665"/>
      </p:ext>
    </p:extLst>
  </p:cSld>
  <p:clrMapOvr>
    <a:masterClrMapping/>
  </p:clrMapOvr>
  <mc:AlternateContent xmlns:mc="http://schemas.openxmlformats.org/markup-compatibility/2006">
    <mc:Choice xmlns:p14="http://schemas.microsoft.com/office/powerpoint/2010/main" Requires="p14">
      <p:transition spd="slow" p14:dur="2000" advTm="63124"/>
    </mc:Choice>
    <mc:Fallback>
      <p:transition spd="slow" advTm="63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CF0A1-A46A-4BBA-BD3D-72A50231E691}"/>
              </a:ext>
            </a:extLst>
          </p:cNvPr>
          <p:cNvSpPr>
            <a:spLocks noGrp="1"/>
          </p:cNvSpPr>
          <p:nvPr>
            <p:ph type="title"/>
          </p:nvPr>
        </p:nvSpPr>
        <p:spPr>
          <a:xfrm>
            <a:off x="1140351" y="448962"/>
            <a:ext cx="9875520" cy="1356360"/>
          </a:xfrm>
        </p:spPr>
        <p:txBody>
          <a:bodyPr/>
          <a:lstStyle/>
          <a:p>
            <a:pPr algn="ctr"/>
            <a:r>
              <a:rPr lang="en-US" dirty="0">
                <a:solidFill>
                  <a:srgbClr val="461D7C"/>
                </a:solidFill>
              </a:rPr>
              <a:t>Updates to Course Prerequisites</a:t>
            </a:r>
          </a:p>
        </p:txBody>
      </p:sp>
      <p:sp>
        <p:nvSpPr>
          <p:cNvPr id="3" name="Content Placeholder 2">
            <a:extLst>
              <a:ext uri="{FF2B5EF4-FFF2-40B4-BE49-F238E27FC236}">
                <a16:creationId xmlns:a16="http://schemas.microsoft.com/office/drawing/2014/main" id="{B2A899F6-C840-44A4-88A5-3961FF2E349A}"/>
              </a:ext>
            </a:extLst>
          </p:cNvPr>
          <p:cNvSpPr>
            <a:spLocks noGrp="1"/>
          </p:cNvSpPr>
          <p:nvPr>
            <p:ph idx="1"/>
          </p:nvPr>
        </p:nvSpPr>
        <p:spPr>
          <a:xfrm>
            <a:off x="757296" y="2057400"/>
            <a:ext cx="10644278" cy="4038600"/>
          </a:xfrm>
        </p:spPr>
        <p:txBody>
          <a:bodyPr vert="horz" lIns="91440" tIns="45720" rIns="91440" bIns="45720" rtlCol="0" anchor="t">
            <a:normAutofit/>
          </a:bodyPr>
          <a:lstStyle/>
          <a:p>
            <a:pPr marL="45720" indent="0" algn="ctr">
              <a:buNone/>
            </a:pPr>
            <a:r>
              <a:rPr lang="en-US" sz="2800">
                <a:solidFill>
                  <a:schemeClr val="tx1"/>
                </a:solidFill>
              </a:rPr>
              <a:t>Courses are still being updated with C&amp;C documentation</a:t>
            </a:r>
          </a:p>
          <a:p>
            <a:pPr marL="45720" indent="0" algn="ctr">
              <a:buNone/>
            </a:pPr>
            <a:endParaRPr lang="en-US" sz="2800">
              <a:solidFill>
                <a:schemeClr val="tx1"/>
              </a:solidFill>
            </a:endParaRPr>
          </a:p>
          <a:p>
            <a:pPr marL="45720" indent="0">
              <a:buNone/>
            </a:pPr>
            <a:r>
              <a:rPr lang="en-US" sz="2800">
                <a:solidFill>
                  <a:schemeClr val="tx1"/>
                </a:solidFill>
              </a:rPr>
              <a:t>Typical re-write:</a:t>
            </a:r>
          </a:p>
          <a:p>
            <a:pPr marL="45720" indent="0">
              <a:buNone/>
            </a:pPr>
            <a:r>
              <a:rPr lang="en-US" sz="2800">
                <a:solidFill>
                  <a:schemeClr val="tx1"/>
                </a:solidFill>
              </a:rPr>
              <a:t>Old:  Eligibility to schedule college-level English and Mathematics.</a:t>
            </a:r>
          </a:p>
          <a:p>
            <a:pPr marL="45720" indent="0">
              <a:buNone/>
            </a:pPr>
            <a:r>
              <a:rPr lang="en-US" sz="2800">
                <a:solidFill>
                  <a:schemeClr val="tx1"/>
                </a:solidFill>
              </a:rPr>
              <a:t>New:  Credit for or eligibility to schedule college-level English and Mathematics without co-requisite course.</a:t>
            </a:r>
          </a:p>
        </p:txBody>
      </p:sp>
      <p:pic>
        <p:nvPicPr>
          <p:cNvPr id="5" name="Audio 4">
            <a:hlinkClick r:id="" action="ppaction://media"/>
            <a:extLst>
              <a:ext uri="{FF2B5EF4-FFF2-40B4-BE49-F238E27FC236}">
                <a16:creationId xmlns:a16="http://schemas.microsoft.com/office/drawing/2014/main" id="{AB132F95-0405-E519-C3D2-1EF9D7D7B6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00493659"/>
      </p:ext>
    </p:extLst>
  </p:cSld>
  <p:clrMapOvr>
    <a:masterClrMapping/>
  </p:clrMapOvr>
  <mc:AlternateContent xmlns:mc="http://schemas.openxmlformats.org/markup-compatibility/2006">
    <mc:Choice xmlns:p14="http://schemas.microsoft.com/office/powerpoint/2010/main" Requires="p14">
      <p:transition spd="slow" p14:dur="2000" advTm="184366"/>
    </mc:Choice>
    <mc:Fallback>
      <p:transition spd="slow" advTm="184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01939-6FCF-6E32-41E2-2CC253A6E4A1}"/>
              </a:ext>
            </a:extLst>
          </p:cNvPr>
          <p:cNvSpPr>
            <a:spLocks noGrp="1"/>
          </p:cNvSpPr>
          <p:nvPr>
            <p:ph type="title"/>
          </p:nvPr>
        </p:nvSpPr>
        <p:spPr/>
        <p:txBody>
          <a:bodyPr/>
          <a:lstStyle/>
          <a:p>
            <a:pPr algn="ctr"/>
            <a:r>
              <a:rPr lang="en-US"/>
              <a:t>Cut Scores</a:t>
            </a:r>
          </a:p>
        </p:txBody>
      </p:sp>
      <p:pic>
        <p:nvPicPr>
          <p:cNvPr id="4" name="Picture 4">
            <a:extLst>
              <a:ext uri="{FF2B5EF4-FFF2-40B4-BE49-F238E27FC236}">
                <a16:creationId xmlns:a16="http://schemas.microsoft.com/office/drawing/2014/main" id="{DF580098-4AD1-F6DC-6CF7-4446B284EBA1}"/>
              </a:ext>
            </a:extLst>
          </p:cNvPr>
          <p:cNvPicPr>
            <a:picLocks noGrp="1" noChangeAspect="1"/>
          </p:cNvPicPr>
          <p:nvPr>
            <p:ph idx="1"/>
          </p:nvPr>
        </p:nvPicPr>
        <p:blipFill>
          <a:blip r:embed="rId4"/>
          <a:stretch>
            <a:fillRect/>
          </a:stretch>
        </p:blipFill>
        <p:spPr>
          <a:xfrm>
            <a:off x="3291925" y="248645"/>
            <a:ext cx="8660651" cy="6318448"/>
          </a:xfrm>
        </p:spPr>
      </p:pic>
      <p:sp>
        <p:nvSpPr>
          <p:cNvPr id="3" name="TextBox 2">
            <a:extLst>
              <a:ext uri="{FF2B5EF4-FFF2-40B4-BE49-F238E27FC236}">
                <a16:creationId xmlns:a16="http://schemas.microsoft.com/office/drawing/2014/main" id="{89E54EF0-24A2-6E08-EED2-147C2A241BA8}"/>
              </a:ext>
            </a:extLst>
          </p:cNvPr>
          <p:cNvSpPr txBox="1"/>
          <p:nvPr/>
        </p:nvSpPr>
        <p:spPr>
          <a:xfrm>
            <a:off x="302846" y="1900114"/>
            <a:ext cx="2987429"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0">
                <a:solidFill>
                  <a:srgbClr val="461D7C"/>
                </a:solidFill>
              </a:rPr>
              <a:t>Cut Scores</a:t>
            </a:r>
          </a:p>
        </p:txBody>
      </p:sp>
      <p:pic>
        <p:nvPicPr>
          <p:cNvPr id="6" name="Audio 5">
            <a:hlinkClick r:id="" action="ppaction://media"/>
            <a:extLst>
              <a:ext uri="{FF2B5EF4-FFF2-40B4-BE49-F238E27FC236}">
                <a16:creationId xmlns:a16="http://schemas.microsoft.com/office/drawing/2014/main" id="{247B3CA4-CC09-3B86-20C8-4152232220D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00873278"/>
      </p:ext>
    </p:extLst>
  </p:cSld>
  <p:clrMapOvr>
    <a:masterClrMapping/>
  </p:clrMapOvr>
  <mc:AlternateContent xmlns:mc="http://schemas.openxmlformats.org/markup-compatibility/2006">
    <mc:Choice xmlns:p14="http://schemas.microsoft.com/office/powerpoint/2010/main" Requires="p14">
      <p:transition spd="slow" p14:dur="2000" advTm="41883"/>
    </mc:Choice>
    <mc:Fallback>
      <p:transition spd="slow" advTm="41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8818B-0576-DECA-AA2E-8C4BF07F689E}"/>
              </a:ext>
            </a:extLst>
          </p:cNvPr>
          <p:cNvSpPr>
            <a:spLocks noGrp="1"/>
          </p:cNvSpPr>
          <p:nvPr>
            <p:ph type="title"/>
          </p:nvPr>
        </p:nvSpPr>
        <p:spPr>
          <a:xfrm>
            <a:off x="1140351" y="453957"/>
            <a:ext cx="9875520" cy="1356360"/>
          </a:xfrm>
        </p:spPr>
        <p:txBody>
          <a:bodyPr>
            <a:normAutofit/>
          </a:bodyPr>
          <a:lstStyle/>
          <a:p>
            <a:pPr algn="ctr"/>
            <a:r>
              <a:rPr lang="en-US" sz="4800">
                <a:solidFill>
                  <a:srgbClr val="461D7C"/>
                </a:solidFill>
              </a:rPr>
              <a:t>ACT Residual</a:t>
            </a:r>
          </a:p>
        </p:txBody>
      </p:sp>
      <p:sp>
        <p:nvSpPr>
          <p:cNvPr id="3" name="Content Placeholder 2">
            <a:extLst>
              <a:ext uri="{FF2B5EF4-FFF2-40B4-BE49-F238E27FC236}">
                <a16:creationId xmlns:a16="http://schemas.microsoft.com/office/drawing/2014/main" id="{BE1D8067-A782-FB53-4102-0AFD13C8C4D7}"/>
              </a:ext>
            </a:extLst>
          </p:cNvPr>
          <p:cNvSpPr>
            <a:spLocks noGrp="1"/>
          </p:cNvSpPr>
          <p:nvPr>
            <p:ph idx="1"/>
          </p:nvPr>
        </p:nvSpPr>
        <p:spPr>
          <a:xfrm>
            <a:off x="1143000" y="1711036"/>
            <a:ext cx="9872871" cy="4038600"/>
          </a:xfrm>
        </p:spPr>
        <p:txBody>
          <a:bodyPr/>
          <a:lstStyle/>
          <a:p>
            <a:r>
              <a:rPr lang="en-US" sz="2800">
                <a:solidFill>
                  <a:schemeClr val="tx1"/>
                </a:solidFill>
                <a:latin typeface="Calibri" panose="020F0502020204030204" pitchFamily="34" charset="0"/>
              </a:rPr>
              <a:t>Residual tests are intended only for students planning to attend LSU Eunice.  They are not for TOPS qualification purposes.</a:t>
            </a:r>
          </a:p>
          <a:p>
            <a:r>
              <a:rPr lang="en-US" sz="2800">
                <a:solidFill>
                  <a:schemeClr val="tx1"/>
                </a:solidFill>
                <a:latin typeface="Calibri" panose="020F0502020204030204" pitchFamily="34" charset="0"/>
              </a:rPr>
              <a:t>The ACT Residual is typically offered in May before the start of the summer semester and again in August before the start of the fall semester. Contact Chad Jones for more information. </a:t>
            </a:r>
          </a:p>
          <a:p>
            <a:r>
              <a:rPr lang="en-US" sz="2800">
                <a:solidFill>
                  <a:schemeClr val="tx1"/>
                </a:solidFill>
                <a:latin typeface="Calibri" panose="020F0502020204030204" pitchFamily="34" charset="0"/>
              </a:rPr>
              <a:t>Alternative to taking BIOL1001 for students (specifically nursing &amp; allied health majors) who are just missing the 21 in Science on the ACT. Scoring a 21 can make a dramatic time difference in degree completion for students in these majors. </a:t>
            </a:r>
          </a:p>
          <a:p>
            <a:endParaRPr lang="en-US" sz="1800">
              <a:solidFill>
                <a:schemeClr val="tx1"/>
              </a:solidFill>
              <a:latin typeface="Calibri" panose="020F0502020204030204" pitchFamily="34" charset="0"/>
            </a:endParaRPr>
          </a:p>
        </p:txBody>
      </p:sp>
      <p:pic>
        <p:nvPicPr>
          <p:cNvPr id="5" name="Audio 4">
            <a:hlinkClick r:id="" action="ppaction://media"/>
            <a:extLst>
              <a:ext uri="{FF2B5EF4-FFF2-40B4-BE49-F238E27FC236}">
                <a16:creationId xmlns:a16="http://schemas.microsoft.com/office/drawing/2014/main" id="{AD30C074-5130-0B91-068F-5520E421709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80800364"/>
      </p:ext>
    </p:extLst>
  </p:cSld>
  <p:clrMapOvr>
    <a:masterClrMapping/>
  </p:clrMapOvr>
  <mc:AlternateContent xmlns:mc="http://schemas.openxmlformats.org/markup-compatibility/2006">
    <mc:Choice xmlns:p14="http://schemas.microsoft.com/office/powerpoint/2010/main" Requires="p14">
      <p:transition spd="slow" p14:dur="2000" advTm="128395"/>
    </mc:Choice>
    <mc:Fallback>
      <p:transition spd="slow" advTm="128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53275-7CF7-4241-8051-96266687F744}"/>
              </a:ext>
            </a:extLst>
          </p:cNvPr>
          <p:cNvSpPr>
            <a:spLocks noGrp="1"/>
          </p:cNvSpPr>
          <p:nvPr>
            <p:ph type="title"/>
          </p:nvPr>
        </p:nvSpPr>
        <p:spPr>
          <a:xfrm>
            <a:off x="750277" y="609600"/>
            <a:ext cx="10632831" cy="1356360"/>
          </a:xfrm>
        </p:spPr>
        <p:txBody>
          <a:bodyPr/>
          <a:lstStyle/>
          <a:p>
            <a:pPr algn="ctr"/>
            <a:r>
              <a:rPr lang="en-US" dirty="0">
                <a:solidFill>
                  <a:srgbClr val="461D7C"/>
                </a:solidFill>
              </a:rPr>
              <a:t>Student Success Center Advising</a:t>
            </a:r>
            <a:r>
              <a:rPr lang="en-US">
                <a:solidFill>
                  <a:srgbClr val="461D7C"/>
                </a:solidFill>
              </a:rPr>
              <a:t> </a:t>
            </a:r>
            <a:endParaRPr lang="en-US">
              <a:solidFill>
                <a:srgbClr val="461D7C"/>
              </a:solidFill>
              <a:highlight>
                <a:srgbClr val="FFFF00"/>
              </a:highlight>
            </a:endParaRPr>
          </a:p>
        </p:txBody>
      </p:sp>
      <p:sp>
        <p:nvSpPr>
          <p:cNvPr id="3" name="Content Placeholder 2">
            <a:extLst>
              <a:ext uri="{FF2B5EF4-FFF2-40B4-BE49-F238E27FC236}">
                <a16:creationId xmlns:a16="http://schemas.microsoft.com/office/drawing/2014/main" id="{5241FC01-B024-4B28-A48C-2D287368C8CD}"/>
              </a:ext>
            </a:extLst>
          </p:cNvPr>
          <p:cNvSpPr>
            <a:spLocks noGrp="1"/>
          </p:cNvSpPr>
          <p:nvPr>
            <p:ph idx="1"/>
          </p:nvPr>
        </p:nvSpPr>
        <p:spPr>
          <a:xfrm>
            <a:off x="750277" y="1718733"/>
            <a:ext cx="11029678" cy="4772377"/>
          </a:xfrm>
        </p:spPr>
        <p:txBody>
          <a:bodyPr vert="horz" lIns="91440" tIns="45720" rIns="91440" bIns="45720" rtlCol="0" anchor="t">
            <a:normAutofit/>
          </a:bodyPr>
          <a:lstStyle/>
          <a:p>
            <a:r>
              <a:rPr lang="en-US" sz="2800">
                <a:solidFill>
                  <a:schemeClr val="tx1"/>
                </a:solidFill>
              </a:rPr>
              <a:t>The Student Success Center (</a:t>
            </a:r>
            <a:r>
              <a:rPr lang="en-US" sz="2800" dirty="0">
                <a:solidFill>
                  <a:schemeClr val="tx1"/>
                </a:solidFill>
              </a:rPr>
              <a:t>SSC</a:t>
            </a:r>
            <a:r>
              <a:rPr lang="en-US" sz="2800">
                <a:solidFill>
                  <a:schemeClr val="tx1"/>
                </a:solidFill>
              </a:rPr>
              <a:t>)</a:t>
            </a:r>
            <a:r>
              <a:rPr lang="en-US" sz="2800" dirty="0">
                <a:solidFill>
                  <a:schemeClr val="tx1"/>
                </a:solidFill>
              </a:rPr>
              <a:t> will now be responsible for advising LSUE campus </a:t>
            </a:r>
            <a:r>
              <a:rPr lang="en-US" sz="2800">
                <a:solidFill>
                  <a:schemeClr val="tx1"/>
                </a:solidFill>
              </a:rPr>
              <a:t>students with </a:t>
            </a:r>
            <a:r>
              <a:rPr lang="en-US" sz="2800" dirty="0">
                <a:solidFill>
                  <a:schemeClr val="tx1"/>
                </a:solidFill>
              </a:rPr>
              <a:t>under 24 hours of college-level credits</a:t>
            </a:r>
            <a:r>
              <a:rPr lang="en-US" sz="2800">
                <a:solidFill>
                  <a:schemeClr val="tx1"/>
                </a:solidFill>
              </a:rPr>
              <a:t>.</a:t>
            </a:r>
            <a:endParaRPr lang="en-US" sz="2800" dirty="0">
              <a:solidFill>
                <a:schemeClr val="tx1"/>
              </a:solidFill>
            </a:endParaRPr>
          </a:p>
          <a:p>
            <a:r>
              <a:rPr lang="en-US" sz="2800" dirty="0">
                <a:solidFill>
                  <a:schemeClr val="tx1"/>
                </a:solidFill>
                <a:ea typeface="+mn-lt"/>
                <a:cs typeface="+mn-lt"/>
              </a:rPr>
              <a:t>The organizational restructure is "moving the needle!"</a:t>
            </a:r>
          </a:p>
          <a:p>
            <a:endParaRPr lang="en-US" sz="2800" dirty="0">
              <a:solidFill>
                <a:schemeClr val="tx1"/>
              </a:solidFill>
              <a:ea typeface="+mn-lt"/>
              <a:cs typeface="+mn-lt"/>
            </a:endParaRPr>
          </a:p>
          <a:p>
            <a:endParaRPr lang="en-US" sz="2800" dirty="0">
              <a:solidFill>
                <a:schemeClr val="tx1"/>
              </a:solidFill>
              <a:ea typeface="+mn-lt"/>
              <a:cs typeface="+mn-lt"/>
            </a:endParaRPr>
          </a:p>
          <a:p>
            <a:endParaRPr lang="en-US" sz="2800" dirty="0">
              <a:solidFill>
                <a:schemeClr val="tx1"/>
              </a:solidFill>
              <a:ea typeface="+mn-lt"/>
              <a:cs typeface="+mn-lt"/>
            </a:endParaRPr>
          </a:p>
          <a:p>
            <a:endParaRPr lang="en-US" sz="2800" dirty="0">
              <a:solidFill>
                <a:schemeClr val="tx1"/>
              </a:solidFill>
              <a:ea typeface="+mn-lt"/>
              <a:cs typeface="+mn-lt"/>
            </a:endParaRPr>
          </a:p>
          <a:p>
            <a:endParaRPr lang="en-US" sz="2800" dirty="0">
              <a:solidFill>
                <a:schemeClr val="tx1"/>
              </a:solidFill>
              <a:ea typeface="+mn-lt"/>
              <a:cs typeface="+mn-lt"/>
            </a:endParaRPr>
          </a:p>
          <a:p>
            <a:endParaRPr lang="en-US" sz="2800" dirty="0">
              <a:solidFill>
                <a:schemeClr val="tx1"/>
              </a:solidFill>
              <a:ea typeface="+mn-lt"/>
              <a:cs typeface="+mn-lt"/>
            </a:endParaRPr>
          </a:p>
          <a:p>
            <a:endParaRPr lang="en-US" sz="2800" dirty="0">
              <a:solidFill>
                <a:schemeClr val="tx1"/>
              </a:solidFill>
            </a:endParaRPr>
          </a:p>
          <a:p>
            <a:pPr marL="45720" indent="0">
              <a:buNone/>
            </a:pPr>
            <a:endParaRPr lang="en-US" sz="2800" dirty="0">
              <a:solidFill>
                <a:schemeClr val="tx1"/>
              </a:solidFill>
            </a:endParaRPr>
          </a:p>
          <a:p>
            <a:endParaRPr lang="en-US" sz="2800" dirty="0">
              <a:solidFill>
                <a:schemeClr val="tx1"/>
              </a:solidFill>
            </a:endParaRPr>
          </a:p>
        </p:txBody>
      </p:sp>
      <p:graphicFrame>
        <p:nvGraphicFramePr>
          <p:cNvPr id="5" name="Table 4">
            <a:extLst>
              <a:ext uri="{FF2B5EF4-FFF2-40B4-BE49-F238E27FC236}">
                <a16:creationId xmlns:a16="http://schemas.microsoft.com/office/drawing/2014/main" id="{46EACA2F-5220-EEE7-52A9-3B19372EDE2F}"/>
              </a:ext>
            </a:extLst>
          </p:cNvPr>
          <p:cNvGraphicFramePr>
            <a:graphicFrameLocks noGrp="1"/>
          </p:cNvGraphicFramePr>
          <p:nvPr>
            <p:extLst>
              <p:ext uri="{D42A27DB-BD31-4B8C-83A1-F6EECF244321}">
                <p14:modId xmlns:p14="http://schemas.microsoft.com/office/powerpoint/2010/main" val="109748809"/>
              </p:ext>
            </p:extLst>
          </p:nvPr>
        </p:nvGraphicFramePr>
        <p:xfrm>
          <a:off x="1100667" y="3499555"/>
          <a:ext cx="9785428" cy="2478678"/>
        </p:xfrm>
        <a:graphic>
          <a:graphicData uri="http://schemas.openxmlformats.org/drawingml/2006/table">
            <a:tbl>
              <a:tblPr firstRow="1" firstCol="1" bandRow="1">
                <a:tableStyleId>{5C22544A-7EE6-4342-B048-85BDC9FD1C3A}</a:tableStyleId>
              </a:tblPr>
              <a:tblGrid>
                <a:gridCol w="4743575">
                  <a:extLst>
                    <a:ext uri="{9D8B030D-6E8A-4147-A177-3AD203B41FA5}">
                      <a16:colId xmlns:a16="http://schemas.microsoft.com/office/drawing/2014/main" val="2171774484"/>
                    </a:ext>
                  </a:extLst>
                </a:gridCol>
                <a:gridCol w="2748394">
                  <a:extLst>
                    <a:ext uri="{9D8B030D-6E8A-4147-A177-3AD203B41FA5}">
                      <a16:colId xmlns:a16="http://schemas.microsoft.com/office/drawing/2014/main" val="150845080"/>
                    </a:ext>
                  </a:extLst>
                </a:gridCol>
                <a:gridCol w="2293459">
                  <a:extLst>
                    <a:ext uri="{9D8B030D-6E8A-4147-A177-3AD203B41FA5}">
                      <a16:colId xmlns:a16="http://schemas.microsoft.com/office/drawing/2014/main" val="1495447111"/>
                    </a:ext>
                  </a:extLst>
                </a:gridCol>
              </a:tblGrid>
              <a:tr h="419826">
                <a:tc>
                  <a:txBody>
                    <a:bodyPr/>
                    <a:lstStyle/>
                    <a:p>
                      <a:r>
                        <a:rPr lang="en-US" sz="2000" dirty="0">
                          <a:effectLst/>
                        </a:rPr>
                        <a:t>Description</a:t>
                      </a:r>
                    </a:p>
                  </a:txBody>
                  <a:tcPr marL="68580" marR="68580" marT="0" marB="0" anchor="ctr"/>
                </a:tc>
                <a:tc>
                  <a:txBody>
                    <a:bodyPr/>
                    <a:lstStyle/>
                    <a:p>
                      <a:pPr algn="ctr"/>
                      <a:r>
                        <a:rPr lang="en-US" sz="2000" dirty="0">
                          <a:effectLst/>
                        </a:rPr>
                        <a:t>Fall 21</a:t>
                      </a:r>
                    </a:p>
                  </a:txBody>
                  <a:tcPr marL="68580" marR="68580" marT="0" marB="0" anchor="ctr"/>
                </a:tc>
                <a:tc>
                  <a:txBody>
                    <a:bodyPr/>
                    <a:lstStyle/>
                    <a:p>
                      <a:pPr algn="ctr"/>
                      <a:r>
                        <a:rPr lang="en-US" sz="2000" dirty="0">
                          <a:effectLst/>
                        </a:rPr>
                        <a:t>Fall 22</a:t>
                      </a:r>
                    </a:p>
                  </a:txBody>
                  <a:tcPr marL="68580" marR="68580" marT="0" marB="0" anchor="ctr"/>
                </a:tc>
                <a:extLst>
                  <a:ext uri="{0D108BD9-81ED-4DB2-BD59-A6C34878D82A}">
                    <a16:rowId xmlns:a16="http://schemas.microsoft.com/office/drawing/2014/main" val="1713345645"/>
                  </a:ext>
                </a:extLst>
              </a:tr>
              <a:tr h="419826">
                <a:tc>
                  <a:txBody>
                    <a:bodyPr/>
                    <a:lstStyle/>
                    <a:p>
                      <a:r>
                        <a:rPr lang="en-US" sz="2000" dirty="0">
                          <a:effectLst/>
                        </a:rPr>
                        <a:t>Success Rate A, B, C, P only</a:t>
                      </a:r>
                    </a:p>
                  </a:txBody>
                  <a:tcPr marL="68580" marR="68580" marT="0" marB="0" anchor="ctr"/>
                </a:tc>
                <a:tc>
                  <a:txBody>
                    <a:bodyPr/>
                    <a:lstStyle/>
                    <a:p>
                      <a:pPr algn="ctr"/>
                      <a:r>
                        <a:rPr lang="en-US" sz="2000" dirty="0">
                          <a:effectLst/>
                          <a:latin typeface="Calibri"/>
                        </a:rPr>
                        <a:t>7378/10636 = 69.4%</a:t>
                      </a:r>
                    </a:p>
                  </a:txBody>
                  <a:tcPr marL="68580" marR="68580" marT="0" marB="0" anchor="ctr"/>
                </a:tc>
                <a:tc>
                  <a:txBody>
                    <a:bodyPr/>
                    <a:lstStyle/>
                    <a:p>
                      <a:pPr algn="ctr"/>
                      <a:r>
                        <a:rPr lang="en-US" sz="2000" dirty="0">
                          <a:effectLst/>
                          <a:latin typeface="Calibri"/>
                        </a:rPr>
                        <a:t>7876/10707 = 73.6%</a:t>
                      </a:r>
                    </a:p>
                  </a:txBody>
                  <a:tcPr marL="68580" marR="68580" marT="0" marB="0" anchor="ctr"/>
                </a:tc>
                <a:extLst>
                  <a:ext uri="{0D108BD9-81ED-4DB2-BD59-A6C34878D82A}">
                    <a16:rowId xmlns:a16="http://schemas.microsoft.com/office/drawing/2014/main" val="1702579456"/>
                  </a:ext>
                </a:extLst>
              </a:tr>
              <a:tr h="419826">
                <a:tc>
                  <a:txBody>
                    <a:bodyPr/>
                    <a:lstStyle/>
                    <a:p>
                      <a:r>
                        <a:rPr lang="en-US" sz="2000" dirty="0">
                          <a:effectLst/>
                        </a:rPr>
                        <a:t>Number of students with a GPA &lt; 2.00</a:t>
                      </a:r>
                    </a:p>
                  </a:txBody>
                  <a:tcPr marL="68580" marR="68580" marT="0" marB="0" anchor="ctr"/>
                </a:tc>
                <a:tc>
                  <a:txBody>
                    <a:bodyPr/>
                    <a:lstStyle/>
                    <a:p>
                      <a:pPr algn="ctr"/>
                      <a:r>
                        <a:rPr lang="en-US" sz="2000" dirty="0">
                          <a:effectLst/>
                          <a:latin typeface="Calibri"/>
                        </a:rPr>
                        <a:t>837/3039 = 27.5%</a:t>
                      </a:r>
                    </a:p>
                  </a:txBody>
                  <a:tcPr marL="68580" marR="68580" marT="0" marB="0" anchor="ctr"/>
                </a:tc>
                <a:tc>
                  <a:txBody>
                    <a:bodyPr/>
                    <a:lstStyle/>
                    <a:p>
                      <a:pPr algn="ctr"/>
                      <a:r>
                        <a:rPr lang="en-US" sz="2000" dirty="0">
                          <a:effectLst/>
                          <a:latin typeface="Calibri"/>
                        </a:rPr>
                        <a:t>727/3088 = 23.5%</a:t>
                      </a:r>
                    </a:p>
                  </a:txBody>
                  <a:tcPr marL="68580" marR="68580" marT="0" marB="0" anchor="ctr"/>
                </a:tc>
                <a:extLst>
                  <a:ext uri="{0D108BD9-81ED-4DB2-BD59-A6C34878D82A}">
                    <a16:rowId xmlns:a16="http://schemas.microsoft.com/office/drawing/2014/main" val="2759890043"/>
                  </a:ext>
                </a:extLst>
              </a:tr>
              <a:tr h="419826">
                <a:tc>
                  <a:txBody>
                    <a:bodyPr/>
                    <a:lstStyle/>
                    <a:p>
                      <a:r>
                        <a:rPr lang="en-US" sz="2000" dirty="0">
                          <a:effectLst/>
                        </a:rPr>
                        <a:t>    Number of Pathways Students with a GPA &lt; 2.00</a:t>
                      </a:r>
                    </a:p>
                  </a:txBody>
                  <a:tcPr marL="68580" marR="68580" marT="0" marB="0" anchor="ctr"/>
                </a:tc>
                <a:tc>
                  <a:txBody>
                    <a:bodyPr/>
                    <a:lstStyle/>
                    <a:p>
                      <a:pPr algn="ctr"/>
                      <a:r>
                        <a:rPr lang="en-US" sz="2000" dirty="0">
                          <a:effectLst/>
                          <a:latin typeface="Calibri"/>
                        </a:rPr>
                        <a:t>169/837 = 20.2%</a:t>
                      </a:r>
                    </a:p>
                  </a:txBody>
                  <a:tcPr marL="68580" marR="68580" marT="0" marB="0" anchor="ctr"/>
                </a:tc>
                <a:tc>
                  <a:txBody>
                    <a:bodyPr/>
                    <a:lstStyle/>
                    <a:p>
                      <a:pPr algn="ctr"/>
                      <a:r>
                        <a:rPr lang="en-US" sz="2000" dirty="0">
                          <a:effectLst/>
                          <a:latin typeface="Calibri"/>
                        </a:rPr>
                        <a:t>106/727 = 14.6%</a:t>
                      </a:r>
                    </a:p>
                  </a:txBody>
                  <a:tcPr marL="68580" marR="68580" marT="0" marB="0" anchor="ctr"/>
                </a:tc>
                <a:extLst>
                  <a:ext uri="{0D108BD9-81ED-4DB2-BD59-A6C34878D82A}">
                    <a16:rowId xmlns:a16="http://schemas.microsoft.com/office/drawing/2014/main" val="148234139"/>
                  </a:ext>
                </a:extLst>
              </a:tr>
              <a:tr h="419826">
                <a:tc>
                  <a:txBody>
                    <a:bodyPr/>
                    <a:lstStyle/>
                    <a:p>
                      <a:r>
                        <a:rPr lang="en-US" sz="2000" dirty="0">
                          <a:effectLst/>
                        </a:rPr>
                        <a:t>    Number of new first-time students with a GPA &lt; 2.00</a:t>
                      </a:r>
                    </a:p>
                  </a:txBody>
                  <a:tcPr marL="68580" marR="68580" marT="0" marB="0" anchor="ctr"/>
                </a:tc>
                <a:tc>
                  <a:txBody>
                    <a:bodyPr/>
                    <a:lstStyle/>
                    <a:p>
                      <a:pPr algn="ctr"/>
                      <a:r>
                        <a:rPr lang="en-US" sz="2000" dirty="0">
                          <a:effectLst/>
                          <a:latin typeface="Calibri"/>
                        </a:rPr>
                        <a:t>312/837 = 37.3%</a:t>
                      </a:r>
                    </a:p>
                  </a:txBody>
                  <a:tcPr marL="68580" marR="68580" marT="0" marB="0" anchor="ctr"/>
                </a:tc>
                <a:tc>
                  <a:txBody>
                    <a:bodyPr/>
                    <a:lstStyle/>
                    <a:p>
                      <a:pPr algn="ctr"/>
                      <a:r>
                        <a:rPr lang="en-US" sz="2000" dirty="0">
                          <a:effectLst/>
                          <a:latin typeface="Calibri"/>
                        </a:rPr>
                        <a:t>278/727 = 38.2%</a:t>
                      </a:r>
                    </a:p>
                  </a:txBody>
                  <a:tcPr marL="68580" marR="68580" marT="0" marB="0" anchor="ctr"/>
                </a:tc>
                <a:extLst>
                  <a:ext uri="{0D108BD9-81ED-4DB2-BD59-A6C34878D82A}">
                    <a16:rowId xmlns:a16="http://schemas.microsoft.com/office/drawing/2014/main" val="2571350667"/>
                  </a:ext>
                </a:extLst>
              </a:tr>
            </a:tbl>
          </a:graphicData>
        </a:graphic>
      </p:graphicFrame>
      <p:sp>
        <p:nvSpPr>
          <p:cNvPr id="6" name="TextBox 5">
            <a:extLst>
              <a:ext uri="{FF2B5EF4-FFF2-40B4-BE49-F238E27FC236}">
                <a16:creationId xmlns:a16="http://schemas.microsoft.com/office/drawing/2014/main" id="{83C698BA-4C29-9097-5F51-62DEAAA069F8}"/>
              </a:ext>
            </a:extLst>
          </p:cNvPr>
          <p:cNvSpPr txBox="1"/>
          <p:nvPr/>
        </p:nvSpPr>
        <p:spPr>
          <a:xfrm>
            <a:off x="4724400" y="351084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7" name="Audio 6">
            <a:hlinkClick r:id="" action="ppaction://media"/>
            <a:extLst>
              <a:ext uri="{FF2B5EF4-FFF2-40B4-BE49-F238E27FC236}">
                <a16:creationId xmlns:a16="http://schemas.microsoft.com/office/drawing/2014/main" id="{879C8BEB-56D9-381C-E8E3-C22BAFB1719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4976796"/>
      </p:ext>
    </p:extLst>
  </p:cSld>
  <p:clrMapOvr>
    <a:masterClrMapping/>
  </p:clrMapOvr>
  <mc:AlternateContent xmlns:mc="http://schemas.openxmlformats.org/markup-compatibility/2006">
    <mc:Choice xmlns:p14="http://schemas.microsoft.com/office/powerpoint/2010/main" Requires="p14">
      <p:transition spd="slow" p14:dur="2000" advTm="256618"/>
    </mc:Choice>
    <mc:Fallback>
      <p:transition spd="slow" advTm="256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89AD-B151-CF7C-7F3E-DFA129C902A4}"/>
              </a:ext>
            </a:extLst>
          </p:cNvPr>
          <p:cNvSpPr>
            <a:spLocks noGrp="1"/>
          </p:cNvSpPr>
          <p:nvPr>
            <p:ph type="title"/>
          </p:nvPr>
        </p:nvSpPr>
        <p:spPr>
          <a:xfrm>
            <a:off x="1162792" y="360343"/>
            <a:ext cx="9875520" cy="1356360"/>
          </a:xfrm>
        </p:spPr>
        <p:txBody>
          <a:bodyPr/>
          <a:lstStyle/>
          <a:p>
            <a:pPr algn="ctr"/>
            <a:r>
              <a:rPr lang="en-US">
                <a:solidFill>
                  <a:srgbClr val="461D7C"/>
                </a:solidFill>
              </a:rPr>
              <a:t>Navigate</a:t>
            </a:r>
          </a:p>
        </p:txBody>
      </p:sp>
      <p:sp>
        <p:nvSpPr>
          <p:cNvPr id="3" name="Content Placeholder 2">
            <a:extLst>
              <a:ext uri="{FF2B5EF4-FFF2-40B4-BE49-F238E27FC236}">
                <a16:creationId xmlns:a16="http://schemas.microsoft.com/office/drawing/2014/main" id="{D12352E3-0E3D-5CBB-FEEE-8B7A971D4DCB}"/>
              </a:ext>
            </a:extLst>
          </p:cNvPr>
          <p:cNvSpPr>
            <a:spLocks noGrp="1"/>
          </p:cNvSpPr>
          <p:nvPr>
            <p:ph idx="1"/>
          </p:nvPr>
        </p:nvSpPr>
        <p:spPr>
          <a:xfrm>
            <a:off x="687780" y="1489093"/>
            <a:ext cx="10773415" cy="4780807"/>
          </a:xfrm>
        </p:spPr>
        <p:txBody>
          <a:bodyPr vert="horz" lIns="91440" tIns="45720" rIns="91440" bIns="45720" rtlCol="0" anchor="t">
            <a:normAutofit lnSpcReduction="10000"/>
          </a:bodyPr>
          <a:lstStyle/>
          <a:p>
            <a:r>
              <a:rPr lang="en-US" sz="3000" dirty="0">
                <a:solidFill>
                  <a:schemeClr val="tx1"/>
                </a:solidFill>
                <a:latin typeface="Calibri"/>
                <a:cs typeface="Calibri"/>
              </a:rPr>
              <a:t>Navigate is a student success management tool for faculty, staff, and students. </a:t>
            </a:r>
            <a:endParaRPr lang="en-US" sz="3000">
              <a:solidFill>
                <a:schemeClr val="tx1"/>
              </a:solidFill>
              <a:latin typeface="Calibri" panose="020F0502020204030204" pitchFamily="34" charset="0"/>
              <a:cs typeface="Calibri" panose="020F0502020204030204" pitchFamily="34" charset="0"/>
            </a:endParaRPr>
          </a:p>
          <a:p>
            <a:r>
              <a:rPr lang="en-US" sz="3000" dirty="0">
                <a:solidFill>
                  <a:schemeClr val="tx1"/>
                </a:solidFill>
                <a:latin typeface="Calibri"/>
                <a:cs typeface="Calibri"/>
              </a:rPr>
              <a:t>In addition to issuing student performance and attendance alerts, Navigate can be used as an appointment scheduler. </a:t>
            </a:r>
            <a:endParaRPr lang="en-US" sz="3000">
              <a:solidFill>
                <a:schemeClr val="tx1"/>
              </a:solidFill>
              <a:latin typeface="Calibri" panose="020F0502020204030204" pitchFamily="34" charset="0"/>
              <a:cs typeface="Calibri" panose="020F0502020204030204" pitchFamily="34" charset="0"/>
            </a:endParaRPr>
          </a:p>
          <a:p>
            <a:r>
              <a:rPr lang="en-US" sz="3000" dirty="0">
                <a:solidFill>
                  <a:schemeClr val="tx1"/>
                </a:solidFill>
                <a:latin typeface="Calibri"/>
                <a:cs typeface="Calibri"/>
              </a:rPr>
              <a:t>By syncing your Outlook calendar and setting your availability in Navigate, students can schedule advising appointments during the times that work for you. This feature is a great way to keep your office hours, classes, and appointments organized.</a:t>
            </a:r>
          </a:p>
          <a:p>
            <a:r>
              <a:rPr lang="en-US" sz="3000" dirty="0">
                <a:solidFill>
                  <a:schemeClr val="tx1"/>
                </a:solidFill>
                <a:latin typeface="Calibri"/>
                <a:cs typeface="Calibri"/>
              </a:rPr>
              <a:t>Faculty who are interested in utilizing Navigate for scheduling advising appointments should sign-up to receive an invite for small group training sessions.</a:t>
            </a:r>
          </a:p>
        </p:txBody>
      </p:sp>
      <p:pic>
        <p:nvPicPr>
          <p:cNvPr id="5" name="Audio 4">
            <a:hlinkClick r:id="" action="ppaction://media"/>
            <a:extLst>
              <a:ext uri="{FF2B5EF4-FFF2-40B4-BE49-F238E27FC236}">
                <a16:creationId xmlns:a16="http://schemas.microsoft.com/office/drawing/2014/main" id="{E4B8E239-4EA9-1C85-AD78-7168F7CABE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99475879"/>
      </p:ext>
    </p:extLst>
  </p:cSld>
  <p:clrMapOvr>
    <a:masterClrMapping/>
  </p:clrMapOvr>
  <mc:AlternateContent xmlns:mc="http://schemas.openxmlformats.org/markup-compatibility/2006">
    <mc:Choice xmlns:p14="http://schemas.microsoft.com/office/powerpoint/2010/main" Requires="p14">
      <p:transition spd="slow" p14:dur="2000" advTm="45119"/>
    </mc:Choice>
    <mc:Fallback>
      <p:transition spd="slow" advTm="45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AF2E27-667D-DC88-B5DF-4666616F9783}"/>
              </a:ext>
            </a:extLst>
          </p:cNvPr>
          <p:cNvSpPr/>
          <p:nvPr/>
        </p:nvSpPr>
        <p:spPr>
          <a:xfrm>
            <a:off x="269131" y="265078"/>
            <a:ext cx="11653737" cy="6327843"/>
          </a:xfrm>
          <a:prstGeom prst="rect">
            <a:avLst/>
          </a:prstGeom>
          <a:solidFill>
            <a:srgbClr val="461D7C"/>
          </a:solidFill>
          <a:ln>
            <a:solidFill>
              <a:srgbClr val="461D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523998" y="2596711"/>
            <a:ext cx="9144000" cy="832288"/>
          </a:xfrm>
          <a:noFill/>
        </p:spPr>
        <p:txBody>
          <a:bodyPr>
            <a:noAutofit/>
          </a:bodyPr>
          <a:lstStyle/>
          <a:p>
            <a:r>
              <a:rPr lang="en-US" sz="5000">
                <a:latin typeface="Times New Roman"/>
                <a:cs typeface="Times New Roman"/>
              </a:rPr>
              <a:t>Pathways to Success Updates for Faculty and Advisors</a:t>
            </a:r>
          </a:p>
        </p:txBody>
      </p:sp>
      <p:cxnSp>
        <p:nvCxnSpPr>
          <p:cNvPr id="7" name="Straight Connector 6">
            <a:extLst>
              <a:ext uri="{FF2B5EF4-FFF2-40B4-BE49-F238E27FC236}">
                <a16:creationId xmlns:a16="http://schemas.microsoft.com/office/drawing/2014/main" id="{239ECC02-E5C4-F0AC-5CC9-E34DAA695B1B}"/>
              </a:ext>
            </a:extLst>
          </p:cNvPr>
          <p:cNvCxnSpPr>
            <a:cxnSpLocks/>
          </p:cNvCxnSpPr>
          <p:nvPr/>
        </p:nvCxnSpPr>
        <p:spPr>
          <a:xfrm>
            <a:off x="1475360" y="4323945"/>
            <a:ext cx="924127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0373EBEF-1E7F-CF52-DB3C-A699736C2D6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6505788"/>
      </p:ext>
    </p:extLst>
  </p:cSld>
  <p:clrMapOvr>
    <a:masterClrMapping/>
  </p:clrMapOvr>
  <mc:AlternateContent xmlns:mc="http://schemas.openxmlformats.org/markup-compatibility/2006">
    <mc:Choice xmlns:p14="http://schemas.microsoft.com/office/powerpoint/2010/main" Requires="p14">
      <p:transition spd="slow" p14:dur="2000" advTm="16257"/>
    </mc:Choice>
    <mc:Fallback>
      <p:transition spd="slow" advTm="16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0351" y="250371"/>
            <a:ext cx="9875520" cy="1356360"/>
          </a:xfrm>
        </p:spPr>
        <p:txBody>
          <a:bodyPr/>
          <a:lstStyle/>
          <a:p>
            <a:pPr algn="ctr"/>
            <a:r>
              <a:rPr lang="en-US">
                <a:solidFill>
                  <a:srgbClr val="461D7C"/>
                </a:solidFill>
                <a:latin typeface="Times New Roman" panose="02020603050405020304" pitchFamily="18" charset="0"/>
                <a:cs typeface="Times New Roman" panose="02020603050405020304" pitchFamily="18" charset="0"/>
              </a:rPr>
              <a:t>What is Pathways to Success?</a:t>
            </a:r>
          </a:p>
        </p:txBody>
      </p:sp>
      <p:sp>
        <p:nvSpPr>
          <p:cNvPr id="3" name="Content Placeholder 2"/>
          <p:cNvSpPr>
            <a:spLocks noGrp="1"/>
          </p:cNvSpPr>
          <p:nvPr>
            <p:ph idx="1"/>
          </p:nvPr>
        </p:nvSpPr>
        <p:spPr>
          <a:xfrm>
            <a:off x="1143000" y="1714500"/>
            <a:ext cx="9872871" cy="4381500"/>
          </a:xfrm>
        </p:spPr>
        <p:txBody>
          <a:bodyPr/>
          <a:lstStyle/>
          <a:p>
            <a:r>
              <a:rPr lang="en-US" sz="2800">
                <a:solidFill>
                  <a:schemeClr val="tx1"/>
                </a:solidFill>
                <a:latin typeface="Times New Roman" panose="02020603050405020304" pitchFamily="18" charset="0"/>
                <a:cs typeface="Times New Roman" panose="02020603050405020304" pitchFamily="18" charset="0"/>
              </a:rPr>
              <a:t>LSUE is an open admissions university</a:t>
            </a:r>
          </a:p>
          <a:p>
            <a:r>
              <a:rPr lang="en-US" sz="2800">
                <a:solidFill>
                  <a:schemeClr val="tx1"/>
                </a:solidFill>
                <a:latin typeface="Times New Roman" panose="02020603050405020304" pitchFamily="18" charset="0"/>
                <a:cs typeface="Times New Roman" panose="02020603050405020304" pitchFamily="18" charset="0"/>
              </a:rPr>
              <a:t>P2S is for students that either:</a:t>
            </a:r>
          </a:p>
          <a:p>
            <a:pPr lvl="2"/>
            <a:r>
              <a:rPr lang="en-US" sz="2600">
                <a:solidFill>
                  <a:schemeClr val="tx1"/>
                </a:solidFill>
                <a:latin typeface="Times New Roman" panose="02020603050405020304" pitchFamily="18" charset="0"/>
                <a:cs typeface="Times New Roman" panose="02020603050405020304" pitchFamily="18" charset="0"/>
              </a:rPr>
              <a:t>Have an ACT score composite of 15 or below </a:t>
            </a:r>
            <a:r>
              <a:rPr lang="en-US" sz="2600" b="1">
                <a:solidFill>
                  <a:schemeClr val="tx1"/>
                </a:solidFill>
                <a:latin typeface="Times New Roman" panose="02020603050405020304" pitchFamily="18" charset="0"/>
                <a:cs typeface="Times New Roman" panose="02020603050405020304" pitchFamily="18" charset="0"/>
              </a:rPr>
              <a:t>OR</a:t>
            </a:r>
          </a:p>
          <a:p>
            <a:pPr lvl="2"/>
            <a:r>
              <a:rPr lang="en-US" sz="2600">
                <a:solidFill>
                  <a:schemeClr val="tx1"/>
                </a:solidFill>
                <a:latin typeface="Times New Roman" panose="02020603050405020304" pitchFamily="18" charset="0"/>
                <a:cs typeface="Times New Roman" panose="02020603050405020304" pitchFamily="18" charset="0"/>
              </a:rPr>
              <a:t>Have no test scores</a:t>
            </a:r>
          </a:p>
          <a:p>
            <a:r>
              <a:rPr lang="en-US" sz="2800">
                <a:solidFill>
                  <a:schemeClr val="tx1"/>
                </a:solidFill>
                <a:latin typeface="Times New Roman" panose="02020603050405020304" pitchFamily="18" charset="0"/>
                <a:cs typeface="Times New Roman" panose="02020603050405020304" pitchFamily="18" charset="0"/>
              </a:rPr>
              <a:t>Pathways to Success exists to provide structure to this targeted student population by (a.) mandating specific courses/advising, (b.) mandating attendance, and (c.) mandating tutoring</a:t>
            </a:r>
          </a:p>
          <a:p>
            <a:pPr marL="457200" lvl="1" indent="0">
              <a:buNone/>
            </a:pPr>
            <a:endParaRPr lang="en-US">
              <a:solidFill>
                <a:schemeClr val="tx1"/>
              </a:solidFill>
            </a:endParaRPr>
          </a:p>
        </p:txBody>
      </p:sp>
      <p:pic>
        <p:nvPicPr>
          <p:cNvPr id="5" name="Audio 4">
            <a:hlinkClick r:id="" action="ppaction://media"/>
            <a:extLst>
              <a:ext uri="{FF2B5EF4-FFF2-40B4-BE49-F238E27FC236}">
                <a16:creationId xmlns:a16="http://schemas.microsoft.com/office/drawing/2014/main" id="{57BD66AF-EBC0-165E-F877-5823FC0A2A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10883298"/>
      </p:ext>
    </p:extLst>
  </p:cSld>
  <p:clrMapOvr>
    <a:masterClrMapping/>
  </p:clrMapOvr>
  <mc:AlternateContent xmlns:mc="http://schemas.openxmlformats.org/markup-compatibility/2006">
    <mc:Choice xmlns:p14="http://schemas.microsoft.com/office/powerpoint/2010/main" Requires="p14">
      <p:transition spd="slow" p14:dur="2000" advTm="37856"/>
    </mc:Choice>
    <mc:Fallback>
      <p:transition spd="slow" advTm="37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97971"/>
            <a:ext cx="10515600" cy="1325563"/>
          </a:xfrm>
        </p:spPr>
        <p:txBody>
          <a:bodyPr/>
          <a:lstStyle/>
          <a:p>
            <a:pPr algn="ctr"/>
            <a:r>
              <a:rPr lang="en-US">
                <a:solidFill>
                  <a:srgbClr val="461D7C"/>
                </a:solidFill>
                <a:latin typeface="Times New Roman" panose="02020603050405020304" pitchFamily="18" charset="0"/>
                <a:cs typeface="Times New Roman" panose="02020603050405020304" pitchFamily="18" charset="0"/>
              </a:rPr>
              <a:t>P2S: Mandating Advising/Courses</a:t>
            </a:r>
          </a:p>
        </p:txBody>
      </p:sp>
      <p:sp>
        <p:nvSpPr>
          <p:cNvPr id="3" name="Content Placeholder 2"/>
          <p:cNvSpPr>
            <a:spLocks noGrp="1"/>
          </p:cNvSpPr>
          <p:nvPr>
            <p:ph idx="1"/>
          </p:nvPr>
        </p:nvSpPr>
        <p:spPr>
          <a:xfrm>
            <a:off x="1159564" y="1325563"/>
            <a:ext cx="9872871" cy="4038600"/>
          </a:xfrm>
        </p:spPr>
        <p:txBody>
          <a:bodyPr>
            <a:noAutofit/>
          </a:bodyPr>
          <a:lstStyle/>
          <a:p>
            <a:r>
              <a:rPr lang="en-US" sz="3200">
                <a:solidFill>
                  <a:schemeClr val="tx1"/>
                </a:solidFill>
                <a:latin typeface="Times New Roman" panose="02020603050405020304" pitchFamily="18" charset="0"/>
                <a:cs typeface="Times New Roman" panose="02020603050405020304" pitchFamily="18" charset="0"/>
              </a:rPr>
              <a:t>Go over the Pathways to Success Contract with each student and have them sign it</a:t>
            </a:r>
          </a:p>
          <a:p>
            <a:pPr lvl="1"/>
            <a:r>
              <a:rPr lang="en-US" sz="3000">
                <a:solidFill>
                  <a:schemeClr val="tx1"/>
                </a:solidFill>
                <a:latin typeface="Times New Roman" panose="02020603050405020304" pitchFamily="18" charset="0"/>
                <a:cs typeface="Times New Roman" panose="02020603050405020304" pitchFamily="18" charset="0"/>
              </a:rPr>
              <a:t>Return signed contracts to the Student Success Center</a:t>
            </a:r>
          </a:p>
          <a:p>
            <a:r>
              <a:rPr lang="en-US" sz="3200">
                <a:solidFill>
                  <a:schemeClr val="tx1"/>
                </a:solidFill>
                <a:latin typeface="Times New Roman" panose="02020603050405020304" pitchFamily="18" charset="0"/>
                <a:cs typeface="Times New Roman" panose="02020603050405020304" pitchFamily="18" charset="0"/>
              </a:rPr>
              <a:t>Pathways students are only allowed to take specific courses</a:t>
            </a:r>
          </a:p>
          <a:p>
            <a:r>
              <a:rPr lang="en-US" sz="3200">
                <a:solidFill>
                  <a:schemeClr val="tx1"/>
                </a:solidFill>
                <a:latin typeface="Times New Roman" panose="02020603050405020304" pitchFamily="18" charset="0"/>
                <a:cs typeface="Times New Roman" panose="02020603050405020304" pitchFamily="18" charset="0"/>
              </a:rPr>
              <a:t>Pathways students cannot make schedule changes on their own; a Pathways advisor is required for changes</a:t>
            </a:r>
          </a:p>
          <a:p>
            <a:r>
              <a:rPr lang="en-US" sz="3200">
                <a:solidFill>
                  <a:schemeClr val="tx1"/>
                </a:solidFill>
                <a:latin typeface="Times New Roman" panose="02020603050405020304" pitchFamily="18" charset="0"/>
                <a:cs typeface="Times New Roman" panose="02020603050405020304" pitchFamily="18" charset="0"/>
              </a:rPr>
              <a:t>Pathways students must meet with an advisor twice each semester as part of their UNIV coursework</a:t>
            </a:r>
          </a:p>
        </p:txBody>
      </p:sp>
      <p:pic>
        <p:nvPicPr>
          <p:cNvPr id="5" name="Audio 4">
            <a:hlinkClick r:id="" action="ppaction://media"/>
            <a:extLst>
              <a:ext uri="{FF2B5EF4-FFF2-40B4-BE49-F238E27FC236}">
                <a16:creationId xmlns:a16="http://schemas.microsoft.com/office/drawing/2014/main" id="{E3F6C8D1-DE1A-A242-2469-6A820BDB14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85759154"/>
      </p:ext>
    </p:extLst>
  </p:cSld>
  <p:clrMapOvr>
    <a:masterClrMapping/>
  </p:clrMapOvr>
  <mc:AlternateContent xmlns:mc="http://schemas.openxmlformats.org/markup-compatibility/2006">
    <mc:Choice xmlns:p14="http://schemas.microsoft.com/office/powerpoint/2010/main" Requires="p14">
      <p:transition spd="slow" p14:dur="2000" advTm="28787"/>
    </mc:Choice>
    <mc:Fallback>
      <p:transition spd="slow" advTm="28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3922"/>
            <a:ext cx="10515600" cy="1325563"/>
          </a:xfrm>
        </p:spPr>
        <p:txBody>
          <a:bodyPr/>
          <a:lstStyle/>
          <a:p>
            <a:pPr algn="ctr"/>
            <a:r>
              <a:rPr lang="en-US">
                <a:solidFill>
                  <a:srgbClr val="461D7C"/>
                </a:solidFill>
                <a:latin typeface="Times New Roman" panose="02020603050405020304" pitchFamily="18" charset="0"/>
                <a:cs typeface="Times New Roman" panose="02020603050405020304" pitchFamily="18" charset="0"/>
              </a:rPr>
              <a:t>P2S: Mandating Advising/Courses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8297679"/>
              </p:ext>
            </p:extLst>
          </p:nvPr>
        </p:nvGraphicFramePr>
        <p:xfrm>
          <a:off x="2179865" y="3255376"/>
          <a:ext cx="7832269" cy="2286000"/>
        </p:xfrm>
        <a:graphic>
          <a:graphicData uri="http://schemas.openxmlformats.org/drawingml/2006/table">
            <a:tbl>
              <a:tblPr firstRow="1" bandRow="1">
                <a:tableStyleId>{5C22544A-7EE6-4342-B048-85BDC9FD1C3A}</a:tableStyleId>
              </a:tblPr>
              <a:tblGrid>
                <a:gridCol w="7832269">
                  <a:extLst>
                    <a:ext uri="{9D8B030D-6E8A-4147-A177-3AD203B41FA5}">
                      <a16:colId xmlns:a16="http://schemas.microsoft.com/office/drawing/2014/main" val="1580915389"/>
                    </a:ext>
                  </a:extLst>
                </a:gridCol>
              </a:tblGrid>
              <a:tr h="340294">
                <a:tc>
                  <a:txBody>
                    <a:bodyPr/>
                    <a:lstStyle/>
                    <a:p>
                      <a:pPr algn="ctr"/>
                      <a:r>
                        <a:rPr lang="en-US">
                          <a:latin typeface="Times New Roman"/>
                          <a:cs typeface="Times New Roman"/>
                        </a:rPr>
                        <a:t>First Semester</a:t>
                      </a:r>
                    </a:p>
                  </a:txBody>
                  <a:tcPr/>
                </a:tc>
                <a:extLst>
                  <a:ext uri="{0D108BD9-81ED-4DB2-BD59-A6C34878D82A}">
                    <a16:rowId xmlns:a16="http://schemas.microsoft.com/office/drawing/2014/main" val="2522632691"/>
                  </a:ext>
                </a:extLst>
              </a:tr>
              <a:tr h="1276103">
                <a:tc>
                  <a:txBody>
                    <a:bodyPr/>
                    <a:lstStyle/>
                    <a:p>
                      <a:pPr algn="ctr"/>
                      <a:r>
                        <a:rPr lang="en-US" sz="2400">
                          <a:latin typeface="Times New Roman"/>
                          <a:cs typeface="Times New Roman"/>
                        </a:rPr>
                        <a:t>UNIV1005</a:t>
                      </a:r>
                    </a:p>
                    <a:p>
                      <a:pPr lvl="0" algn="ctr">
                        <a:buNone/>
                      </a:pPr>
                      <a:r>
                        <a:rPr lang="en-US" sz="2400">
                          <a:latin typeface="Times New Roman"/>
                          <a:cs typeface="Times New Roman"/>
                        </a:rPr>
                        <a:t>ENGL0101 + ENGL1001</a:t>
                      </a:r>
                    </a:p>
                    <a:p>
                      <a:pPr lvl="0" algn="ctr">
                        <a:buNone/>
                      </a:pPr>
                      <a:r>
                        <a:rPr lang="en-US" sz="2400">
                          <a:latin typeface="Times New Roman"/>
                          <a:cs typeface="Times New Roman"/>
                        </a:rPr>
                        <a:t>MATH0016 + MATH 1015  </a:t>
                      </a:r>
                      <a:r>
                        <a:rPr lang="en-US" sz="2400" b="1">
                          <a:latin typeface="Times New Roman"/>
                          <a:cs typeface="Times New Roman"/>
                        </a:rPr>
                        <a:t>OR</a:t>
                      </a:r>
                      <a:endParaRPr lang="en-US" b="1"/>
                    </a:p>
                    <a:p>
                      <a:pPr lvl="0" algn="ctr">
                        <a:buNone/>
                      </a:pPr>
                      <a:r>
                        <a:rPr lang="en-US" sz="2400" b="0" i="0" u="none" strike="noStrike" noProof="0">
                          <a:latin typeface="Times New Roman"/>
                        </a:rPr>
                        <a:t>MATH0022+ MATH1021 </a:t>
                      </a:r>
                      <a:r>
                        <a:rPr lang="en-US" sz="2400" b="1" i="0" u="none" strike="noStrike" noProof="0">
                          <a:latin typeface="Times New Roman"/>
                        </a:rPr>
                        <a:t>OR</a:t>
                      </a:r>
                      <a:endParaRPr lang="en-US" b="1"/>
                    </a:p>
                    <a:p>
                      <a:pPr lvl="0" algn="ctr">
                        <a:buNone/>
                      </a:pPr>
                      <a:r>
                        <a:rPr lang="en-US" sz="2400" b="0" i="0" u="none" strike="noStrike" noProof="0">
                          <a:latin typeface="Times New Roman"/>
                        </a:rPr>
                        <a:t>MATH0030 + MATH1029</a:t>
                      </a:r>
                    </a:p>
                  </a:txBody>
                  <a:tcPr/>
                </a:tc>
                <a:extLst>
                  <a:ext uri="{0D108BD9-81ED-4DB2-BD59-A6C34878D82A}">
                    <a16:rowId xmlns:a16="http://schemas.microsoft.com/office/drawing/2014/main" val="654944352"/>
                  </a:ext>
                </a:extLst>
              </a:tr>
            </a:tbl>
          </a:graphicData>
        </a:graphic>
      </p:graphicFrame>
      <p:sp>
        <p:nvSpPr>
          <p:cNvPr id="5" name="TextBox 4"/>
          <p:cNvSpPr txBox="1"/>
          <p:nvPr/>
        </p:nvSpPr>
        <p:spPr>
          <a:xfrm>
            <a:off x="650421" y="1536051"/>
            <a:ext cx="10891158" cy="1384995"/>
          </a:xfrm>
          <a:prstGeom prst="rect">
            <a:avLst/>
          </a:prstGeom>
          <a:noFill/>
        </p:spPr>
        <p:txBody>
          <a:bodyPr wrap="square" lIns="91440" tIns="45720" rIns="91440" bIns="45720" rtlCol="0" anchor="t">
            <a:spAutoFit/>
          </a:bodyPr>
          <a:lstStyle/>
          <a:p>
            <a:pPr algn="ctr"/>
            <a:r>
              <a:rPr lang="en-US" sz="2800">
                <a:latin typeface="Times New Roman"/>
                <a:cs typeface="Times New Roman"/>
              </a:rPr>
              <a:t>Pathways to Success advising is similar to advising for non-Pathways except it has restrictions on the courses that can be taken. A typical P2S student will take the following courses during the first semester:</a:t>
            </a:r>
          </a:p>
        </p:txBody>
      </p:sp>
      <p:pic>
        <p:nvPicPr>
          <p:cNvPr id="6" name="Audio 5">
            <a:hlinkClick r:id="" action="ppaction://media"/>
            <a:extLst>
              <a:ext uri="{FF2B5EF4-FFF2-40B4-BE49-F238E27FC236}">
                <a16:creationId xmlns:a16="http://schemas.microsoft.com/office/drawing/2014/main" id="{0DBAC69F-B01D-26B6-506A-549B3BCC26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483870"/>
      </p:ext>
    </p:extLst>
  </p:cSld>
  <p:clrMapOvr>
    <a:masterClrMapping/>
  </p:clrMapOvr>
  <mc:AlternateContent xmlns:mc="http://schemas.openxmlformats.org/markup-compatibility/2006">
    <mc:Choice xmlns:p14="http://schemas.microsoft.com/office/powerpoint/2010/main" Requires="p14">
      <p:transition spd="slow" p14:dur="2000" advTm="52351"/>
    </mc:Choice>
    <mc:Fallback>
      <p:transition spd="slow" advTm="52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3922"/>
            <a:ext cx="10515600" cy="1325563"/>
          </a:xfrm>
        </p:spPr>
        <p:txBody>
          <a:bodyPr/>
          <a:lstStyle/>
          <a:p>
            <a:pPr algn="ctr"/>
            <a:r>
              <a:rPr lang="en-US">
                <a:solidFill>
                  <a:srgbClr val="461D7C"/>
                </a:solidFill>
                <a:latin typeface="Times New Roman" panose="02020603050405020304" pitchFamily="18" charset="0"/>
                <a:cs typeface="Times New Roman" panose="02020603050405020304" pitchFamily="18" charset="0"/>
              </a:rPr>
              <a:t>P2S: Mandating Advising/Courses</a:t>
            </a:r>
          </a:p>
        </p:txBody>
      </p:sp>
      <p:sp>
        <p:nvSpPr>
          <p:cNvPr id="5" name="TextBox 4"/>
          <p:cNvSpPr txBox="1"/>
          <p:nvPr/>
        </p:nvSpPr>
        <p:spPr>
          <a:xfrm>
            <a:off x="511875" y="1399485"/>
            <a:ext cx="11311825" cy="4832092"/>
          </a:xfrm>
          <a:prstGeom prst="rect">
            <a:avLst/>
          </a:prstGeom>
          <a:noFill/>
        </p:spPr>
        <p:txBody>
          <a:bodyPr wrap="square" lIns="91440" tIns="45720" rIns="91440" bIns="45720" rtlCol="0" anchor="t">
            <a:spAutoFit/>
          </a:bodyPr>
          <a:lstStyle/>
          <a:p>
            <a:r>
              <a:rPr lang="en-US" sz="2800">
                <a:latin typeface="Times New Roman"/>
                <a:cs typeface="Times New Roman"/>
              </a:rPr>
              <a:t>Other P2S restrictions include:</a:t>
            </a:r>
          </a:p>
          <a:p>
            <a:pPr marL="457200" indent="-457200">
              <a:buFont typeface="Arial" panose="020B0604020202020204" pitchFamily="34" charset="0"/>
              <a:buChar char="•"/>
            </a:pPr>
            <a:endParaRPr lang="en-US" sz="280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a:latin typeface="Times New Roman"/>
                <a:cs typeface="Times New Roman"/>
              </a:rPr>
              <a:t>P2S students cannot take more than 15 credit hours</a:t>
            </a:r>
          </a:p>
          <a:p>
            <a:pPr marL="1371600" lvl="2" indent="-457200">
              <a:buFont typeface="Arial" panose="020B0604020202020204" pitchFamily="34" charset="0"/>
              <a:buChar char="•"/>
            </a:pPr>
            <a:r>
              <a:rPr lang="en-US" sz="2800">
                <a:latin typeface="Times New Roman"/>
                <a:cs typeface="Times New Roman"/>
              </a:rPr>
              <a:t>Exception: Athletes can take 15 hours + their HPRE courses</a:t>
            </a:r>
          </a:p>
          <a:p>
            <a:pPr marL="1371600" lvl="2" indent="-457200">
              <a:buFont typeface="Arial" panose="020B0604020202020204" pitchFamily="34" charset="0"/>
              <a:buChar char="•"/>
            </a:pPr>
            <a:r>
              <a:rPr lang="en-US" sz="2800">
                <a:latin typeface="Times New Roman"/>
                <a:cs typeface="Times New Roman"/>
              </a:rPr>
              <a:t>Exception: LSU Pathways students can have one extra elective</a:t>
            </a:r>
          </a:p>
          <a:p>
            <a:pPr marL="457200" indent="-457200">
              <a:buFont typeface="Arial" panose="020B0604020202020204" pitchFamily="34" charset="0"/>
              <a:buChar char="•"/>
            </a:pPr>
            <a:r>
              <a:rPr lang="en-US" sz="2800">
                <a:latin typeface="Times New Roman"/>
                <a:cs typeface="Times New Roman"/>
              </a:rPr>
              <a:t>P2S students </a:t>
            </a:r>
            <a:r>
              <a:rPr lang="en-US" sz="2800" b="1" u="sng">
                <a:latin typeface="Times New Roman"/>
                <a:cs typeface="Times New Roman"/>
              </a:rPr>
              <a:t>cannot</a:t>
            </a:r>
            <a:r>
              <a:rPr lang="en-US" sz="2800">
                <a:latin typeface="Times New Roman"/>
                <a:cs typeface="Times New Roman"/>
              </a:rPr>
              <a:t> take online classes</a:t>
            </a:r>
          </a:p>
          <a:p>
            <a:pPr marL="457200" indent="-457200">
              <a:buFont typeface="Arial" panose="020B0604020202020204" pitchFamily="34" charset="0"/>
              <a:buChar char="•"/>
            </a:pPr>
            <a:r>
              <a:rPr lang="en-US" sz="2800">
                <a:latin typeface="Times New Roman"/>
                <a:cs typeface="Times New Roman"/>
              </a:rPr>
              <a:t>P2S students must have a break after every two classes in a row. </a:t>
            </a:r>
          </a:p>
          <a:p>
            <a:pPr marL="457200" indent="-457200">
              <a:buFont typeface="Arial" panose="020B0604020202020204" pitchFamily="34" charset="0"/>
              <a:buChar char="•"/>
            </a:pPr>
            <a:r>
              <a:rPr lang="en-US" sz="2800">
                <a:latin typeface="Times New Roman"/>
                <a:cs typeface="Times New Roman"/>
              </a:rPr>
              <a:t>This typically means no T-R only classes if student requests to be full-time</a:t>
            </a:r>
            <a:endParaRPr lang="en-US" sz="2800">
              <a:latin typeface="Times New Roman" panose="02020603050405020304" pitchFamily="18" charset="0"/>
              <a:cs typeface="Times New Roman" panose="02020603050405020304" pitchFamily="18" charset="0"/>
            </a:endParaRPr>
          </a:p>
          <a:p>
            <a:pPr lvl="2"/>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pPr algn="ctr"/>
            <a:endParaRPr lang="en-US" sz="2800">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25D63F41-B515-9562-0953-50E7434AE6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55497212"/>
      </p:ext>
    </p:extLst>
  </p:cSld>
  <p:clrMapOvr>
    <a:masterClrMapping/>
  </p:clrMapOvr>
  <mc:AlternateContent xmlns:mc="http://schemas.openxmlformats.org/markup-compatibility/2006">
    <mc:Choice xmlns:p14="http://schemas.microsoft.com/office/powerpoint/2010/main" Requires="p14">
      <p:transition spd="slow" p14:dur="2000" advTm="65589"/>
    </mc:Choice>
    <mc:Fallback>
      <p:transition spd="slow" advTm="65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0351" y="234043"/>
            <a:ext cx="9875520" cy="1356360"/>
          </a:xfrm>
        </p:spPr>
        <p:txBody>
          <a:bodyPr/>
          <a:lstStyle/>
          <a:p>
            <a:pPr algn="ctr"/>
            <a:r>
              <a:rPr lang="en-US">
                <a:solidFill>
                  <a:srgbClr val="461D7C"/>
                </a:solidFill>
                <a:latin typeface="Times New Roman" panose="02020603050405020304" pitchFamily="18" charset="0"/>
                <a:cs typeface="Times New Roman" panose="02020603050405020304" pitchFamily="18" charset="0"/>
              </a:rPr>
              <a:t>P2S: Atypical Scenarios</a:t>
            </a:r>
          </a:p>
        </p:txBody>
      </p:sp>
      <p:sp>
        <p:nvSpPr>
          <p:cNvPr id="3" name="Content Placeholder 2"/>
          <p:cNvSpPr>
            <a:spLocks noGrp="1"/>
          </p:cNvSpPr>
          <p:nvPr>
            <p:ph idx="1"/>
          </p:nvPr>
        </p:nvSpPr>
        <p:spPr>
          <a:xfrm>
            <a:off x="625754" y="1589068"/>
            <a:ext cx="10791873" cy="4587890"/>
          </a:xfrm>
        </p:spPr>
        <p:txBody>
          <a:bodyPr vert="horz" lIns="91440" tIns="45720" rIns="91440" bIns="45720" rtlCol="0" anchor="t">
            <a:normAutofit/>
          </a:bodyPr>
          <a:lstStyle/>
          <a:p>
            <a:r>
              <a:rPr lang="en-US" sz="2800">
                <a:solidFill>
                  <a:schemeClr val="tx1"/>
                </a:solidFill>
                <a:latin typeface="Times New Roman"/>
                <a:cs typeface="Times New Roman"/>
              </a:rPr>
              <a:t>While most P2S students will follow the courses in the previous table, students sometimes place into other courses based on their ACT or Accuplacer scores. In these scenarios, their scores will take precedence.</a:t>
            </a:r>
          </a:p>
          <a:p>
            <a:r>
              <a:rPr lang="en-US" sz="2800">
                <a:solidFill>
                  <a:schemeClr val="tx1"/>
                </a:solidFill>
                <a:latin typeface="Times New Roman"/>
                <a:cs typeface="Times New Roman"/>
              </a:rPr>
              <a:t>Scoring above a 16 composite on the ACT or an average of 250 on the Accuplacer before beginning school will allow a student to be taken out of Pathways.</a:t>
            </a:r>
          </a:p>
          <a:p>
            <a:r>
              <a:rPr lang="en-US" sz="2800">
                <a:solidFill>
                  <a:schemeClr val="tx1"/>
                </a:solidFill>
                <a:latin typeface="Times New Roman"/>
                <a:cs typeface="Times New Roman"/>
              </a:rPr>
              <a:t>Once a student has completed some of their P2S courses, they can be scheduled into other courses based on their major. </a:t>
            </a:r>
            <a:endParaRPr lang="en-US" sz="2800">
              <a:solidFill>
                <a:schemeClr val="tx1"/>
              </a:solidFill>
              <a:latin typeface="Times New Roman" panose="02020603050405020304" pitchFamily="18"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356F8F26-288C-8947-02B3-25AA585AB22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405050"/>
      </p:ext>
    </p:extLst>
  </p:cSld>
  <p:clrMapOvr>
    <a:masterClrMapping/>
  </p:clrMapOvr>
  <mc:AlternateContent xmlns:mc="http://schemas.openxmlformats.org/markup-compatibility/2006">
    <mc:Choice xmlns:p14="http://schemas.microsoft.com/office/powerpoint/2010/main" Requires="p14">
      <p:transition spd="slow" p14:dur="2000" advTm="65577"/>
    </mc:Choice>
    <mc:Fallback>
      <p:transition spd="slow" advTm="65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8" y="284205"/>
            <a:ext cx="10515600" cy="1325563"/>
          </a:xfrm>
        </p:spPr>
        <p:txBody>
          <a:bodyPr/>
          <a:lstStyle/>
          <a:p>
            <a:pPr algn="ctr"/>
            <a:r>
              <a:rPr lang="en-US">
                <a:solidFill>
                  <a:srgbClr val="461D7C"/>
                </a:solidFill>
                <a:latin typeface="Times New Roman" panose="02020603050405020304" pitchFamily="18" charset="0"/>
                <a:cs typeface="Times New Roman" panose="02020603050405020304" pitchFamily="18" charset="0"/>
              </a:rPr>
              <a:t>P2S: Block Scheduling for Fall 2023 </a:t>
            </a:r>
          </a:p>
        </p:txBody>
      </p:sp>
      <p:sp>
        <p:nvSpPr>
          <p:cNvPr id="3" name="Content Placeholder 2"/>
          <p:cNvSpPr>
            <a:spLocks noGrp="1"/>
          </p:cNvSpPr>
          <p:nvPr>
            <p:ph idx="1"/>
          </p:nvPr>
        </p:nvSpPr>
        <p:spPr>
          <a:xfrm>
            <a:off x="1159563" y="1609768"/>
            <a:ext cx="9872871" cy="4038600"/>
          </a:xfrm>
        </p:spPr>
        <p:txBody>
          <a:bodyPr vert="horz" lIns="91440" tIns="45720" rIns="91440" bIns="45720" rtlCol="0" anchor="t">
            <a:noAutofit/>
          </a:bodyPr>
          <a:lstStyle/>
          <a:p>
            <a:r>
              <a:rPr lang="en-US" sz="3200">
                <a:solidFill>
                  <a:schemeClr val="tx1"/>
                </a:solidFill>
                <a:latin typeface="Times New Roman"/>
                <a:cs typeface="Times New Roman"/>
              </a:rPr>
              <a:t>There are 4 cohorts designated for Pathways to Success Students. These sections are listed with a </a:t>
            </a:r>
            <a:r>
              <a:rPr lang="en-US" sz="3200" u="sng">
                <a:solidFill>
                  <a:schemeClr val="tx1"/>
                </a:solidFill>
                <a:latin typeface="Times New Roman"/>
                <a:cs typeface="Times New Roman"/>
              </a:rPr>
              <a:t>T</a:t>
            </a:r>
            <a:r>
              <a:rPr lang="en-US" sz="3200">
                <a:solidFill>
                  <a:schemeClr val="tx1"/>
                </a:solidFill>
                <a:latin typeface="Times New Roman"/>
                <a:cs typeface="Times New Roman"/>
              </a:rPr>
              <a:t> and a </a:t>
            </a:r>
            <a:r>
              <a:rPr lang="en-US" sz="3200" u="sng">
                <a:solidFill>
                  <a:schemeClr val="tx1"/>
                </a:solidFill>
                <a:latin typeface="Times New Roman"/>
                <a:cs typeface="Times New Roman"/>
              </a:rPr>
              <a:t>#</a:t>
            </a:r>
            <a:r>
              <a:rPr lang="en-US" sz="3200">
                <a:solidFill>
                  <a:schemeClr val="tx1"/>
                </a:solidFill>
                <a:latin typeface="Times New Roman"/>
                <a:cs typeface="Times New Roman"/>
              </a:rPr>
              <a:t>. For example, ENGL0101T  section </a:t>
            </a:r>
            <a:r>
              <a:rPr lang="en-US" sz="3200" u="sng">
                <a:solidFill>
                  <a:schemeClr val="tx1"/>
                </a:solidFill>
                <a:latin typeface="Times New Roman"/>
                <a:cs typeface="Times New Roman"/>
              </a:rPr>
              <a:t>T2</a:t>
            </a:r>
            <a:r>
              <a:rPr lang="en-US" sz="3200">
                <a:solidFill>
                  <a:schemeClr val="tx1"/>
                </a:solidFill>
                <a:latin typeface="Times New Roman"/>
                <a:cs typeface="Times New Roman"/>
              </a:rPr>
              <a:t>.</a:t>
            </a:r>
          </a:p>
          <a:p>
            <a:pPr lvl="1"/>
            <a:r>
              <a:rPr lang="en-US" sz="3000">
                <a:solidFill>
                  <a:schemeClr val="tx1"/>
                </a:solidFill>
                <a:latin typeface="Times New Roman"/>
                <a:cs typeface="Times New Roman"/>
              </a:rPr>
              <a:t>Students in these cohorts should take all the courses/sections within the designated track.</a:t>
            </a:r>
          </a:p>
          <a:p>
            <a:r>
              <a:rPr lang="en-US" sz="3200">
                <a:solidFill>
                  <a:schemeClr val="tx1"/>
                </a:solidFill>
                <a:latin typeface="Times New Roman"/>
                <a:cs typeface="Times New Roman"/>
              </a:rPr>
              <a:t>Non-P2S students will not be allowed to register for these sections. </a:t>
            </a:r>
          </a:p>
          <a:p>
            <a:endParaRPr lang="en-US" sz="3200">
              <a:solidFill>
                <a:schemeClr val="tx1"/>
              </a:solidFill>
              <a:latin typeface="Times New Roman" panose="02020603050405020304" pitchFamily="18"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ECD2932E-6628-EBCF-5582-9A38A0BA68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69789289"/>
      </p:ext>
    </p:extLst>
  </p:cSld>
  <p:clrMapOvr>
    <a:masterClrMapping/>
  </p:clrMapOvr>
  <mc:AlternateContent xmlns:mc="http://schemas.openxmlformats.org/markup-compatibility/2006">
    <mc:Choice xmlns:p14="http://schemas.microsoft.com/office/powerpoint/2010/main" Requires="p14">
      <p:transition spd="slow" p14:dur="2000" advTm="54914"/>
    </mc:Choice>
    <mc:Fallback>
      <p:transition spd="slow" advTm="54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0351" y="234043"/>
            <a:ext cx="9875520" cy="1356360"/>
          </a:xfrm>
        </p:spPr>
        <p:txBody>
          <a:bodyPr/>
          <a:lstStyle/>
          <a:p>
            <a:r>
              <a:rPr lang="en-US">
                <a:latin typeface="Times New Roman"/>
                <a:cs typeface="Times New Roman"/>
              </a:rPr>
              <a:t>P2S: Scheduling – Fall 2023</a:t>
            </a:r>
            <a:endParaRPr lang="en-US">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140351" y="1590403"/>
            <a:ext cx="9872871" cy="4038600"/>
          </a:xfrm>
        </p:spPr>
        <p:txBody>
          <a:bodyPr vert="horz" lIns="91440" tIns="45720" rIns="91440" bIns="45720" numCol="2" rtlCol="0" anchor="t">
            <a:normAutofit/>
          </a:bodyPr>
          <a:lstStyle/>
          <a:p>
            <a:pPr marL="45720" indent="0">
              <a:buNone/>
            </a:pPr>
            <a:endParaRPr lang="en-US" sz="2800">
              <a:solidFill>
                <a:schemeClr val="tx1"/>
              </a:solidFill>
              <a:latin typeface="Times New Roman" panose="02020603050405020304" pitchFamily="18" charset="0"/>
              <a:cs typeface="Times New Roman" panose="02020603050405020304" pitchFamily="18" charset="0"/>
            </a:endParaRPr>
          </a:p>
          <a:p>
            <a:endParaRPr lang="en-US" sz="2800">
              <a:solidFill>
                <a:schemeClr val="tx1"/>
              </a:solidFill>
              <a:latin typeface="Times New Roman" panose="02020603050405020304" pitchFamily="18" charset="0"/>
              <a:cs typeface="Times New Roman" panose="02020603050405020304" pitchFamily="18" charset="0"/>
            </a:endParaRPr>
          </a:p>
        </p:txBody>
      </p:sp>
      <p:pic>
        <p:nvPicPr>
          <p:cNvPr id="4" name="Picture 4" descr="Table, Excel&#10;&#10;Description automatically generated">
            <a:extLst>
              <a:ext uri="{FF2B5EF4-FFF2-40B4-BE49-F238E27FC236}">
                <a16:creationId xmlns:a16="http://schemas.microsoft.com/office/drawing/2014/main" id="{566C8665-E8E2-CFAD-D17C-11065A1F3799}"/>
              </a:ext>
            </a:extLst>
          </p:cNvPr>
          <p:cNvPicPr>
            <a:picLocks noChangeAspect="1"/>
          </p:cNvPicPr>
          <p:nvPr/>
        </p:nvPicPr>
        <p:blipFill>
          <a:blip r:embed="rId5"/>
          <a:stretch>
            <a:fillRect/>
          </a:stretch>
        </p:blipFill>
        <p:spPr>
          <a:xfrm>
            <a:off x="380011" y="1533558"/>
            <a:ext cx="11095510" cy="4493508"/>
          </a:xfrm>
          <a:prstGeom prst="rect">
            <a:avLst/>
          </a:prstGeom>
        </p:spPr>
      </p:pic>
      <p:pic>
        <p:nvPicPr>
          <p:cNvPr id="6" name="Audio 5">
            <a:hlinkClick r:id="" action="ppaction://media"/>
            <a:extLst>
              <a:ext uri="{FF2B5EF4-FFF2-40B4-BE49-F238E27FC236}">
                <a16:creationId xmlns:a16="http://schemas.microsoft.com/office/drawing/2014/main" id="{59239844-9338-BE46-0A42-E104D0CFA76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04764812"/>
      </p:ext>
    </p:extLst>
  </p:cSld>
  <p:clrMapOvr>
    <a:masterClrMapping/>
  </p:clrMapOvr>
  <mc:AlternateContent xmlns:mc="http://schemas.openxmlformats.org/markup-compatibility/2006">
    <mc:Choice xmlns:p14="http://schemas.microsoft.com/office/powerpoint/2010/main" Requires="p14">
      <p:transition spd="slow" p14:dur="2000" advTm="150270"/>
    </mc:Choice>
    <mc:Fallback>
      <p:transition spd="slow" advTm="150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0351" y="355600"/>
            <a:ext cx="9875520" cy="1356360"/>
          </a:xfrm>
        </p:spPr>
        <p:txBody>
          <a:bodyPr/>
          <a:lstStyle/>
          <a:p>
            <a:r>
              <a:rPr lang="en-US">
                <a:latin typeface="Times New Roman" panose="02020603050405020304" pitchFamily="18" charset="0"/>
                <a:cs typeface="Times New Roman" panose="02020603050405020304" pitchFamily="18" charset="0"/>
              </a:rPr>
              <a:t>P2S: Mandating Attendance</a:t>
            </a:r>
          </a:p>
        </p:txBody>
      </p:sp>
      <p:sp>
        <p:nvSpPr>
          <p:cNvPr id="3" name="Content Placeholder 2"/>
          <p:cNvSpPr>
            <a:spLocks noGrp="1"/>
          </p:cNvSpPr>
          <p:nvPr>
            <p:ph idx="1"/>
          </p:nvPr>
        </p:nvSpPr>
        <p:spPr>
          <a:xfrm>
            <a:off x="519546" y="1711960"/>
            <a:ext cx="10911961" cy="4543301"/>
          </a:xfrm>
        </p:spPr>
        <p:txBody>
          <a:bodyPr vert="horz" lIns="91440" tIns="45720" rIns="91440" bIns="45720" rtlCol="0" anchor="t">
            <a:normAutofit fontScale="85000" lnSpcReduction="20000"/>
          </a:bodyPr>
          <a:lstStyle/>
          <a:p>
            <a:r>
              <a:rPr lang="en-US" sz="2800">
                <a:solidFill>
                  <a:schemeClr val="tx1"/>
                </a:solidFill>
                <a:latin typeface="Times New Roman"/>
                <a:cs typeface="Times New Roman"/>
              </a:rPr>
              <a:t>Class attendance is required for Pathways to Success students, regardless of whether a professor requires attendance. </a:t>
            </a:r>
            <a:endParaRPr lang="en-US" sz="2800">
              <a:solidFill>
                <a:schemeClr val="tx1"/>
              </a:solidFill>
              <a:latin typeface="Times New Roman" panose="02020603050405020304" pitchFamily="18" charset="0"/>
              <a:cs typeface="Times New Roman" panose="02020603050405020304" pitchFamily="18" charset="0"/>
            </a:endParaRPr>
          </a:p>
          <a:p>
            <a:r>
              <a:rPr lang="en-US" sz="2800">
                <a:solidFill>
                  <a:schemeClr val="tx1"/>
                </a:solidFill>
                <a:latin typeface="Times New Roman"/>
                <a:cs typeface="Times New Roman"/>
              </a:rPr>
              <a:t>Not attending can result in automatic failure of a course</a:t>
            </a:r>
          </a:p>
          <a:p>
            <a:r>
              <a:rPr lang="en-US" sz="2800">
                <a:solidFill>
                  <a:schemeClr val="tx1"/>
                </a:solidFill>
                <a:latin typeface="Times New Roman"/>
                <a:cs typeface="Times New Roman"/>
              </a:rPr>
              <a:t>Attendance rules allow students to miss, at most:</a:t>
            </a:r>
            <a:endParaRPr lang="en-US" sz="2800">
              <a:solidFill>
                <a:schemeClr val="tx1"/>
              </a:solidFill>
              <a:ea typeface="+mn-lt"/>
              <a:cs typeface="+mn-lt"/>
            </a:endParaRPr>
          </a:p>
          <a:p>
            <a:pPr lvl="1"/>
            <a:r>
              <a:rPr lang="en-US" sz="2800">
                <a:solidFill>
                  <a:schemeClr val="tx1"/>
                </a:solidFill>
                <a:latin typeface="Times New Roman"/>
                <a:cs typeface="Times New Roman"/>
              </a:rPr>
              <a:t>two (2) classes for a summer course that meets three, four, or five times a week,</a:t>
            </a:r>
            <a:endParaRPr lang="en-US" sz="2800">
              <a:solidFill>
                <a:schemeClr val="tx1"/>
              </a:solidFill>
              <a:ea typeface="+mn-lt"/>
              <a:cs typeface="+mn-lt"/>
            </a:endParaRPr>
          </a:p>
          <a:p>
            <a:pPr lvl="1"/>
            <a:r>
              <a:rPr lang="en-US" sz="2800">
                <a:solidFill>
                  <a:schemeClr val="tx1"/>
                </a:solidFill>
                <a:latin typeface="Times New Roman"/>
                <a:cs typeface="Times New Roman"/>
              </a:rPr>
              <a:t>three (3) classes in a regular semester for a course that meets three times a week,</a:t>
            </a:r>
            <a:endParaRPr lang="en-US" sz="2800">
              <a:solidFill>
                <a:schemeClr val="tx1"/>
              </a:solidFill>
              <a:ea typeface="+mn-lt"/>
              <a:cs typeface="+mn-lt"/>
            </a:endParaRPr>
          </a:p>
          <a:p>
            <a:pPr lvl="1"/>
            <a:r>
              <a:rPr lang="en-US" sz="2800">
                <a:solidFill>
                  <a:schemeClr val="tx1"/>
                </a:solidFill>
                <a:latin typeface="Times New Roman"/>
                <a:cs typeface="Times New Roman"/>
              </a:rPr>
              <a:t>two (2) classes in a regular semester for a course that meets two times a week, or</a:t>
            </a:r>
            <a:endParaRPr lang="en-US" sz="2800">
              <a:solidFill>
                <a:schemeClr val="tx1"/>
              </a:solidFill>
              <a:ea typeface="+mn-lt"/>
              <a:cs typeface="+mn-lt"/>
            </a:endParaRPr>
          </a:p>
          <a:p>
            <a:pPr lvl="1"/>
            <a:r>
              <a:rPr lang="en-US" sz="2800">
                <a:solidFill>
                  <a:schemeClr val="tx1"/>
                </a:solidFill>
                <a:latin typeface="Times New Roman"/>
                <a:cs typeface="Times New Roman"/>
              </a:rPr>
              <a:t>one (1) class in a regular semester for a class that meets once a week.</a:t>
            </a:r>
            <a:endParaRPr lang="en-US" sz="2800">
              <a:solidFill>
                <a:schemeClr val="tx1"/>
              </a:solidFill>
              <a:ea typeface="+mn-lt"/>
              <a:cs typeface="+mn-lt"/>
            </a:endParaRPr>
          </a:p>
          <a:p>
            <a:pPr marL="457200" lvl="1"/>
            <a:endParaRPr lang="en-US" sz="2800">
              <a:ea typeface="+mn-lt"/>
              <a:cs typeface="+mn-lt"/>
            </a:endParaRPr>
          </a:p>
          <a:p>
            <a:r>
              <a:rPr lang="en-US" sz="3000">
                <a:solidFill>
                  <a:schemeClr val="tx1"/>
                </a:solidFill>
                <a:latin typeface="Times New Roman"/>
                <a:cs typeface="Times New Roman"/>
              </a:rPr>
              <a:t>Note: Attendance information is submitted by professors directly to the Pathways Coordinator. As an advisor, there are no actions you will need to take regarding attendance.</a:t>
            </a:r>
            <a:endParaRPr lang="en-US" sz="3000">
              <a:solidFill>
                <a:schemeClr val="tx1"/>
              </a:solidFill>
            </a:endParaRPr>
          </a:p>
          <a:p>
            <a:pPr lvl="1"/>
            <a:endParaRPr lang="en-US" sz="2800">
              <a:solidFill>
                <a:schemeClr val="tx1"/>
              </a:solidFill>
              <a:latin typeface="Times New Roman" panose="02020603050405020304" pitchFamily="18" charset="0"/>
              <a:cs typeface="Times New Roman" panose="02020603050405020304" pitchFamily="18" charset="0"/>
            </a:endParaRPr>
          </a:p>
          <a:p>
            <a:pPr marL="274320" lvl="1" indent="0">
              <a:buNone/>
            </a:pPr>
            <a:endParaRPr lang="en-US" sz="2800">
              <a:solidFill>
                <a:schemeClr val="tx1"/>
              </a:solidFill>
              <a:latin typeface="Times New Roman" panose="02020603050405020304" pitchFamily="18"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F47DE5D3-18F7-7F36-0B23-2E54E2A1BB8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44700836"/>
      </p:ext>
    </p:extLst>
  </p:cSld>
  <p:clrMapOvr>
    <a:masterClrMapping/>
  </p:clrMapOvr>
  <mc:AlternateContent xmlns:mc="http://schemas.openxmlformats.org/markup-compatibility/2006">
    <mc:Choice xmlns:p14="http://schemas.microsoft.com/office/powerpoint/2010/main" Requires="p14">
      <p:transition spd="slow" p14:dur="2000" advTm="99426"/>
    </mc:Choice>
    <mc:Fallback>
      <p:transition spd="slow" advTm="99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53275-7CF7-4241-8051-96266687F744}"/>
              </a:ext>
            </a:extLst>
          </p:cNvPr>
          <p:cNvSpPr>
            <a:spLocks noGrp="1"/>
          </p:cNvSpPr>
          <p:nvPr>
            <p:ph type="title"/>
          </p:nvPr>
        </p:nvSpPr>
        <p:spPr>
          <a:xfrm>
            <a:off x="750277" y="609600"/>
            <a:ext cx="10632831" cy="1356360"/>
          </a:xfrm>
        </p:spPr>
        <p:txBody>
          <a:bodyPr/>
          <a:lstStyle/>
          <a:p>
            <a:pPr algn="ctr"/>
            <a:r>
              <a:rPr lang="en-US">
                <a:solidFill>
                  <a:srgbClr val="461D7C"/>
                </a:solidFill>
              </a:rPr>
              <a:t>Pre-Advising Appointments </a:t>
            </a:r>
            <a:endParaRPr lang="en-US">
              <a:solidFill>
                <a:srgbClr val="461D7C"/>
              </a:solidFill>
              <a:highlight>
                <a:srgbClr val="FFFF00"/>
              </a:highlight>
            </a:endParaRPr>
          </a:p>
        </p:txBody>
      </p:sp>
      <p:sp>
        <p:nvSpPr>
          <p:cNvPr id="3" name="Content Placeholder 2">
            <a:extLst>
              <a:ext uri="{FF2B5EF4-FFF2-40B4-BE49-F238E27FC236}">
                <a16:creationId xmlns:a16="http://schemas.microsoft.com/office/drawing/2014/main" id="{5241FC01-B024-4B28-A48C-2D287368C8CD}"/>
              </a:ext>
            </a:extLst>
          </p:cNvPr>
          <p:cNvSpPr>
            <a:spLocks noGrp="1"/>
          </p:cNvSpPr>
          <p:nvPr>
            <p:ph idx="1"/>
          </p:nvPr>
        </p:nvSpPr>
        <p:spPr>
          <a:xfrm>
            <a:off x="750277" y="2057400"/>
            <a:ext cx="10832123" cy="4038600"/>
          </a:xfrm>
        </p:spPr>
        <p:txBody>
          <a:bodyPr vert="horz" lIns="91440" tIns="45720" rIns="91440" bIns="45720" rtlCol="0" anchor="t">
            <a:normAutofit/>
          </a:bodyPr>
          <a:lstStyle/>
          <a:p>
            <a:r>
              <a:rPr lang="en-US" sz="2800" dirty="0">
                <a:solidFill>
                  <a:schemeClr val="tx1"/>
                </a:solidFill>
              </a:rPr>
              <a:t>The SSC has implemented pre-advising appointments for entering first-year students on the main campus.  (scheduled via Navigate)</a:t>
            </a:r>
            <a:endParaRPr lang="en-US" dirty="0">
              <a:solidFill>
                <a:schemeClr val="tx1"/>
              </a:solidFill>
            </a:endParaRPr>
          </a:p>
          <a:p>
            <a:r>
              <a:rPr lang="en-US" sz="2800" dirty="0">
                <a:solidFill>
                  <a:schemeClr val="tx1"/>
                </a:solidFill>
                <a:ea typeface="+mn-lt"/>
                <a:cs typeface="+mn-lt"/>
              </a:rPr>
              <a:t>Advisors send communication to prepare students for visit or virtual meeting, letting them know what is needed to have a successful meeting.</a:t>
            </a:r>
          </a:p>
          <a:p>
            <a:r>
              <a:rPr lang="en-US" sz="2800" dirty="0">
                <a:solidFill>
                  <a:schemeClr val="tx1"/>
                </a:solidFill>
                <a:ea typeface="+mn-lt"/>
                <a:cs typeface="+mn-lt"/>
              </a:rPr>
              <a:t>Review advisee in advance to see if student needs to be informed of academic bankruptcy, account holds, </a:t>
            </a:r>
            <a:r>
              <a:rPr lang="en-US" sz="2800" dirty="0" err="1">
                <a:solidFill>
                  <a:schemeClr val="tx1"/>
                </a:solidFill>
                <a:ea typeface="+mn-lt"/>
                <a:cs typeface="+mn-lt"/>
              </a:rPr>
              <a:t>etc</a:t>
            </a:r>
            <a:r>
              <a:rPr lang="en-US" sz="2800" dirty="0">
                <a:solidFill>
                  <a:schemeClr val="tx1"/>
                </a:solidFill>
                <a:ea typeface="+mn-lt"/>
                <a:cs typeface="+mn-lt"/>
              </a:rPr>
              <a:t>…</a:t>
            </a:r>
            <a:endParaRPr lang="en-US" dirty="0">
              <a:solidFill>
                <a:schemeClr val="tx1"/>
              </a:solidFill>
            </a:endParaRPr>
          </a:p>
        </p:txBody>
      </p:sp>
      <p:pic>
        <p:nvPicPr>
          <p:cNvPr id="5" name="Audio 4">
            <a:hlinkClick r:id="" action="ppaction://media"/>
            <a:extLst>
              <a:ext uri="{FF2B5EF4-FFF2-40B4-BE49-F238E27FC236}">
                <a16:creationId xmlns:a16="http://schemas.microsoft.com/office/drawing/2014/main" id="{F528A1B7-DD7E-57E4-5BE2-11BAC2DA17F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30358524"/>
      </p:ext>
    </p:extLst>
  </p:cSld>
  <p:clrMapOvr>
    <a:masterClrMapping/>
  </p:clrMapOvr>
  <mc:AlternateContent xmlns:mc="http://schemas.openxmlformats.org/markup-compatibility/2006">
    <mc:Choice xmlns:p14="http://schemas.microsoft.com/office/powerpoint/2010/main" Requires="p14">
      <p:transition spd="slow" p14:dur="2000" advTm="179611"/>
    </mc:Choice>
    <mc:Fallback>
      <p:transition spd="slow" advTm="179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0351" y="330200"/>
            <a:ext cx="9875520" cy="1356360"/>
          </a:xfrm>
        </p:spPr>
        <p:txBody>
          <a:bodyPr/>
          <a:lstStyle/>
          <a:p>
            <a:r>
              <a:rPr lang="en-US">
                <a:latin typeface="Times New Roman" panose="02020603050405020304" pitchFamily="18" charset="0"/>
                <a:cs typeface="Times New Roman" panose="02020603050405020304" pitchFamily="18" charset="0"/>
              </a:rPr>
              <a:t>P2S: Mandating Tutoring</a:t>
            </a:r>
          </a:p>
        </p:txBody>
      </p:sp>
      <p:sp>
        <p:nvSpPr>
          <p:cNvPr id="3" name="Content Placeholder 2"/>
          <p:cNvSpPr>
            <a:spLocks noGrp="1"/>
          </p:cNvSpPr>
          <p:nvPr>
            <p:ph idx="1"/>
          </p:nvPr>
        </p:nvSpPr>
        <p:spPr>
          <a:xfrm>
            <a:off x="1140351" y="1686560"/>
            <a:ext cx="9872871" cy="4038600"/>
          </a:xfrm>
        </p:spPr>
        <p:txBody>
          <a:bodyPr vert="horz" lIns="91440" tIns="45720" rIns="91440" bIns="45720" rtlCol="0" anchor="t">
            <a:normAutofit/>
          </a:bodyPr>
          <a:lstStyle/>
          <a:p>
            <a:r>
              <a:rPr lang="en-US" sz="2800">
                <a:solidFill>
                  <a:schemeClr val="tx1"/>
                </a:solidFill>
                <a:latin typeface="Times New Roman"/>
                <a:cs typeface="Times New Roman"/>
              </a:rPr>
              <a:t>Students who receive a grade below 70% or a C- on a major assignment in either English or math are required to participate in tutoring for two (2) hours per week until their grades reach 70% or higher.</a:t>
            </a:r>
            <a:endParaRPr lang="en-US" sz="2800">
              <a:solidFill>
                <a:schemeClr val="tx1"/>
              </a:solidFill>
              <a:latin typeface="Times New Roman" panose="02020603050405020304" pitchFamily="18" charset="0"/>
              <a:cs typeface="Times New Roman" panose="02020603050405020304" pitchFamily="18" charset="0"/>
            </a:endParaRPr>
          </a:p>
          <a:p>
            <a:r>
              <a:rPr lang="en-US" sz="2800">
                <a:solidFill>
                  <a:schemeClr val="tx1"/>
                </a:solidFill>
                <a:latin typeface="Times New Roman"/>
                <a:cs typeface="Times New Roman"/>
              </a:rPr>
              <a:t>All Pathways students are encouraged to attend tutoring.</a:t>
            </a:r>
            <a:endParaRPr lang="en-US" sz="2800">
              <a:solidFill>
                <a:schemeClr val="tx1"/>
              </a:solidFill>
              <a:latin typeface="Times New Roman" panose="02020603050405020304" pitchFamily="18" charset="0"/>
              <a:cs typeface="Times New Roman" panose="02020603050405020304" pitchFamily="18" charset="0"/>
            </a:endParaRPr>
          </a:p>
          <a:p>
            <a:r>
              <a:rPr lang="en-US" sz="2800">
                <a:solidFill>
                  <a:schemeClr val="tx1"/>
                </a:solidFill>
                <a:latin typeface="Times New Roman"/>
                <a:cs typeface="Times New Roman"/>
              </a:rPr>
              <a:t>Note: Tutoring information is submitted by professors directly to the Pathways and Tutoring Coordinators. As an advisor, there are no actions you will need to take.</a:t>
            </a:r>
          </a:p>
          <a:p>
            <a:endParaRPr lang="en-US" sz="2800">
              <a:solidFill>
                <a:schemeClr val="tx1"/>
              </a:solidFill>
              <a:latin typeface="Times New Roman" panose="02020603050405020304" pitchFamily="18"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B9ADEDE7-FF3B-4F53-D31E-5A86DDD886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04962125"/>
      </p:ext>
    </p:extLst>
  </p:cSld>
  <p:clrMapOvr>
    <a:masterClrMapping/>
  </p:clrMapOvr>
  <mc:AlternateContent xmlns:mc="http://schemas.openxmlformats.org/markup-compatibility/2006">
    <mc:Choice xmlns:p14="http://schemas.microsoft.com/office/powerpoint/2010/main" Requires="p14">
      <p:transition spd="slow" p14:dur="2000" advTm="55602"/>
    </mc:Choice>
    <mc:Fallback>
      <p:transition spd="slow" advTm="55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0351" y="241300"/>
            <a:ext cx="9875520" cy="1356360"/>
          </a:xfrm>
        </p:spPr>
        <p:txBody>
          <a:bodyPr/>
          <a:lstStyle/>
          <a:p>
            <a:r>
              <a:rPr lang="en-US">
                <a:latin typeface="Times New Roman" panose="02020603050405020304" pitchFamily="18" charset="0"/>
                <a:cs typeface="Times New Roman" panose="02020603050405020304" pitchFamily="18" charset="0"/>
              </a:rPr>
              <a:t>P2S: Exiting Pathways</a:t>
            </a:r>
          </a:p>
        </p:txBody>
      </p:sp>
      <p:sp>
        <p:nvSpPr>
          <p:cNvPr id="3" name="Content Placeholder 2"/>
          <p:cNvSpPr>
            <a:spLocks noGrp="1"/>
          </p:cNvSpPr>
          <p:nvPr>
            <p:ph idx="1"/>
          </p:nvPr>
        </p:nvSpPr>
        <p:spPr>
          <a:xfrm>
            <a:off x="559130" y="1686560"/>
            <a:ext cx="10991130" cy="4409440"/>
          </a:xfrm>
        </p:spPr>
        <p:txBody>
          <a:bodyPr vert="horz" lIns="91440" tIns="45720" rIns="91440" bIns="45720" rtlCol="0" anchor="t">
            <a:normAutofit/>
          </a:bodyPr>
          <a:lstStyle/>
          <a:p>
            <a:r>
              <a:rPr lang="en-US" sz="2400">
                <a:solidFill>
                  <a:schemeClr val="tx1"/>
                </a:solidFill>
                <a:latin typeface="Times New Roman"/>
                <a:cs typeface="Times New Roman"/>
              </a:rPr>
              <a:t>Students that have completed all required Pathways courses are marked as Pathways Complete by the Pathways Coordinator once grades are posted each semester.</a:t>
            </a:r>
          </a:p>
          <a:p>
            <a:r>
              <a:rPr lang="en-US" sz="2400">
                <a:solidFill>
                  <a:schemeClr val="tx1"/>
                </a:solidFill>
                <a:latin typeface="Times New Roman"/>
                <a:cs typeface="Times New Roman"/>
              </a:rPr>
              <a:t>Students can exit P2S </a:t>
            </a:r>
            <a:r>
              <a:rPr lang="en-US" sz="2400" u="sng">
                <a:solidFill>
                  <a:schemeClr val="tx1"/>
                </a:solidFill>
                <a:latin typeface="Times New Roman"/>
                <a:cs typeface="Times New Roman"/>
              </a:rPr>
              <a:t>before starting any coursework</a:t>
            </a:r>
            <a:r>
              <a:rPr lang="en-US" sz="2400">
                <a:solidFill>
                  <a:schemeClr val="tx1"/>
                </a:solidFill>
                <a:latin typeface="Times New Roman"/>
                <a:cs typeface="Times New Roman"/>
              </a:rPr>
              <a:t> by either testing out of all support courses with the Accuplacer  </a:t>
            </a:r>
            <a:r>
              <a:rPr lang="en-US" sz="2400" b="1">
                <a:solidFill>
                  <a:schemeClr val="tx1"/>
                </a:solidFill>
                <a:latin typeface="Times New Roman"/>
                <a:cs typeface="Times New Roman"/>
              </a:rPr>
              <a:t>OR</a:t>
            </a:r>
            <a:r>
              <a:rPr lang="en-US" sz="2400">
                <a:solidFill>
                  <a:schemeClr val="tx1"/>
                </a:solidFill>
                <a:latin typeface="Times New Roman"/>
                <a:cs typeface="Times New Roman"/>
              </a:rPr>
              <a:t> by submitting an ACT score with a composite of 16 or higher.</a:t>
            </a:r>
          </a:p>
          <a:p>
            <a:pPr lvl="2"/>
            <a:r>
              <a:rPr lang="en-US" sz="2000">
                <a:solidFill>
                  <a:schemeClr val="tx1"/>
                </a:solidFill>
                <a:latin typeface="Times New Roman"/>
                <a:cs typeface="Times New Roman"/>
              </a:rPr>
              <a:t>Once a student has started Pathways coursework, they are in P2S. </a:t>
            </a:r>
            <a:endParaRPr lang="en-US" sz="2000">
              <a:solidFill>
                <a:schemeClr val="tx1"/>
              </a:solidFill>
              <a:latin typeface="Times New Roman" panose="02020603050405020304" pitchFamily="18" charset="0"/>
              <a:cs typeface="Times New Roman" panose="02020603050405020304" pitchFamily="18" charset="0"/>
            </a:endParaRPr>
          </a:p>
          <a:p>
            <a:r>
              <a:rPr lang="en-US" sz="2400">
                <a:solidFill>
                  <a:schemeClr val="tx1"/>
                </a:solidFill>
                <a:latin typeface="Times New Roman"/>
                <a:cs typeface="Times New Roman"/>
              </a:rPr>
              <a:t>Students wishing to take online-only classes can exploit a loophole to exit the P2S program by swapping to our online-only (CALL) campus.</a:t>
            </a:r>
            <a:endParaRPr lang="en-US" sz="2400">
              <a:solidFill>
                <a:schemeClr val="tx1"/>
              </a:solidFill>
              <a:latin typeface="Times New Roman" panose="02020603050405020304" pitchFamily="18" charset="0"/>
              <a:cs typeface="Times New Roman" panose="02020603050405020304" pitchFamily="18" charset="0"/>
            </a:endParaRPr>
          </a:p>
          <a:p>
            <a:pPr lvl="2"/>
            <a:r>
              <a:rPr lang="en-US" sz="2000">
                <a:solidFill>
                  <a:schemeClr val="tx1"/>
                </a:solidFill>
                <a:latin typeface="Times New Roman"/>
                <a:cs typeface="Times New Roman"/>
              </a:rPr>
              <a:t>https://www.lsue.edu/studentaffairs/pathways-to-online.php</a:t>
            </a:r>
          </a:p>
        </p:txBody>
      </p:sp>
      <p:pic>
        <p:nvPicPr>
          <p:cNvPr id="5" name="Audio 4">
            <a:hlinkClick r:id="" action="ppaction://media"/>
            <a:extLst>
              <a:ext uri="{FF2B5EF4-FFF2-40B4-BE49-F238E27FC236}">
                <a16:creationId xmlns:a16="http://schemas.microsoft.com/office/drawing/2014/main" id="{DF739E0A-E47C-58FB-BC18-5F8853FE008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69912197"/>
      </p:ext>
    </p:extLst>
  </p:cSld>
  <p:clrMapOvr>
    <a:masterClrMapping/>
  </p:clrMapOvr>
  <mc:AlternateContent xmlns:mc="http://schemas.openxmlformats.org/markup-compatibility/2006">
    <mc:Choice xmlns:p14="http://schemas.microsoft.com/office/powerpoint/2010/main" Requires="p14">
      <p:transition spd="slow" p14:dur="2000" advTm="107217"/>
    </mc:Choice>
    <mc:Fallback>
      <p:transition spd="slow" advTm="107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53275-7CF7-4241-8051-96266687F744}"/>
              </a:ext>
            </a:extLst>
          </p:cNvPr>
          <p:cNvSpPr>
            <a:spLocks noGrp="1"/>
          </p:cNvSpPr>
          <p:nvPr>
            <p:ph type="title"/>
          </p:nvPr>
        </p:nvSpPr>
        <p:spPr>
          <a:xfrm>
            <a:off x="750277" y="609600"/>
            <a:ext cx="10632831" cy="1356360"/>
          </a:xfrm>
        </p:spPr>
        <p:txBody>
          <a:bodyPr/>
          <a:lstStyle/>
          <a:p>
            <a:pPr algn="ctr"/>
            <a:r>
              <a:rPr lang="en-US">
                <a:solidFill>
                  <a:srgbClr val="461D7C"/>
                </a:solidFill>
              </a:rPr>
              <a:t> Pre-Advising </a:t>
            </a:r>
            <a:r>
              <a:rPr lang="en-US" dirty="0">
                <a:solidFill>
                  <a:srgbClr val="461D7C"/>
                </a:solidFill>
              </a:rPr>
              <a:t>Appointment</a:t>
            </a:r>
            <a:endParaRPr lang="en-US">
              <a:solidFill>
                <a:srgbClr val="461D7C"/>
              </a:solidFill>
            </a:endParaRPr>
          </a:p>
        </p:txBody>
      </p:sp>
      <p:sp>
        <p:nvSpPr>
          <p:cNvPr id="3" name="Content Placeholder 2">
            <a:extLst>
              <a:ext uri="{FF2B5EF4-FFF2-40B4-BE49-F238E27FC236}">
                <a16:creationId xmlns:a16="http://schemas.microsoft.com/office/drawing/2014/main" id="{5241FC01-B024-4B28-A48C-2D287368C8CD}"/>
              </a:ext>
            </a:extLst>
          </p:cNvPr>
          <p:cNvSpPr>
            <a:spLocks noGrp="1"/>
          </p:cNvSpPr>
          <p:nvPr>
            <p:ph idx="1"/>
          </p:nvPr>
        </p:nvSpPr>
        <p:spPr>
          <a:xfrm>
            <a:off x="750277" y="2057400"/>
            <a:ext cx="10832123" cy="4038600"/>
          </a:xfrm>
        </p:spPr>
        <p:txBody>
          <a:bodyPr vert="horz" lIns="91440" tIns="45720" rIns="91440" bIns="45720" rtlCol="0" anchor="t">
            <a:normAutofit/>
          </a:bodyPr>
          <a:lstStyle/>
          <a:p>
            <a:r>
              <a:rPr lang="en-US" sz="2800" dirty="0">
                <a:solidFill>
                  <a:schemeClr val="tx1"/>
                </a:solidFill>
                <a:ea typeface="+mn-lt"/>
                <a:cs typeface="+mn-lt"/>
              </a:rPr>
              <a:t>During this appointment, students are encouraged to submit ACT scores, transcripts, and to take the Accuplacer exam (if applicable) BEFORE reaching back out to register for classes. Students are provided with a recommended degree plan based on their test scores. </a:t>
            </a:r>
            <a:endParaRPr lang="en-US" sz="2800" dirty="0">
              <a:solidFill>
                <a:schemeClr val="tx1"/>
              </a:solidFill>
            </a:endParaRPr>
          </a:p>
          <a:p>
            <a:r>
              <a:rPr lang="en-US" sz="2800">
                <a:solidFill>
                  <a:schemeClr val="tx1"/>
                </a:solidFill>
              </a:rPr>
              <a:t>Share </a:t>
            </a:r>
            <a:r>
              <a:rPr lang="en-US" sz="2800" dirty="0">
                <a:solidFill>
                  <a:schemeClr val="tx1"/>
                </a:solidFill>
              </a:rPr>
              <a:t>follow-up </a:t>
            </a:r>
            <a:r>
              <a:rPr lang="en-US" sz="2800">
                <a:solidFill>
                  <a:schemeClr val="tx1"/>
                </a:solidFill>
              </a:rPr>
              <a:t>information with advisees as it becomes available.  May include dates for advising and scheduling (set-up appointment via Navigate), new course/program information, upcoming opportunities for internships, scholarships, </a:t>
            </a:r>
            <a:r>
              <a:rPr lang="en-US" sz="2800" err="1">
                <a:solidFill>
                  <a:schemeClr val="tx1"/>
                </a:solidFill>
              </a:rPr>
              <a:t>etc</a:t>
            </a:r>
            <a:r>
              <a:rPr lang="en-US" sz="2800">
                <a:solidFill>
                  <a:schemeClr val="tx1"/>
                </a:solidFill>
              </a:rPr>
              <a:t>…</a:t>
            </a:r>
          </a:p>
          <a:p>
            <a:endParaRPr lang="en-US" sz="2800">
              <a:solidFill>
                <a:schemeClr val="tx1"/>
              </a:solidFill>
            </a:endParaRPr>
          </a:p>
        </p:txBody>
      </p:sp>
      <p:pic>
        <p:nvPicPr>
          <p:cNvPr id="5" name="Audio 4">
            <a:hlinkClick r:id="" action="ppaction://media"/>
            <a:extLst>
              <a:ext uri="{FF2B5EF4-FFF2-40B4-BE49-F238E27FC236}">
                <a16:creationId xmlns:a16="http://schemas.microsoft.com/office/drawing/2014/main" id="{E23652D8-BE09-ADDC-1161-56D8D72DA1F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25521960"/>
      </p:ext>
    </p:extLst>
  </p:cSld>
  <p:clrMapOvr>
    <a:masterClrMapping/>
  </p:clrMapOvr>
  <mc:AlternateContent xmlns:mc="http://schemas.openxmlformats.org/markup-compatibility/2006">
    <mc:Choice xmlns:p14="http://schemas.microsoft.com/office/powerpoint/2010/main" Requires="p14">
      <p:transition spd="slow" p14:dur="2000" advTm="85261"/>
    </mc:Choice>
    <mc:Fallback>
      <p:transition spd="slow" advTm="85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55D1-73E9-41CB-85C2-59574B270CBE}"/>
              </a:ext>
            </a:extLst>
          </p:cNvPr>
          <p:cNvSpPr>
            <a:spLocks noGrp="1"/>
          </p:cNvSpPr>
          <p:nvPr>
            <p:ph type="title"/>
          </p:nvPr>
        </p:nvSpPr>
        <p:spPr>
          <a:xfrm>
            <a:off x="1158240" y="328246"/>
            <a:ext cx="9875520" cy="1356360"/>
          </a:xfrm>
        </p:spPr>
        <p:txBody>
          <a:bodyPr/>
          <a:lstStyle/>
          <a:p>
            <a:pPr algn="ctr"/>
            <a:r>
              <a:rPr lang="en-US">
                <a:solidFill>
                  <a:srgbClr val="461D7C"/>
                </a:solidFill>
              </a:rPr>
              <a:t>Advising Visit and Scheduling</a:t>
            </a:r>
          </a:p>
        </p:txBody>
      </p:sp>
      <p:sp>
        <p:nvSpPr>
          <p:cNvPr id="3" name="Content Placeholder 2">
            <a:extLst>
              <a:ext uri="{FF2B5EF4-FFF2-40B4-BE49-F238E27FC236}">
                <a16:creationId xmlns:a16="http://schemas.microsoft.com/office/drawing/2014/main" id="{62A9C09A-64FD-4DB0-9645-739E1B923FBB}"/>
              </a:ext>
            </a:extLst>
          </p:cNvPr>
          <p:cNvSpPr>
            <a:spLocks noGrp="1"/>
          </p:cNvSpPr>
          <p:nvPr>
            <p:ph idx="1"/>
          </p:nvPr>
        </p:nvSpPr>
        <p:spPr>
          <a:xfrm>
            <a:off x="593162" y="1584833"/>
            <a:ext cx="11097206" cy="4759569"/>
          </a:xfrm>
        </p:spPr>
        <p:txBody>
          <a:bodyPr vert="horz" lIns="91440" tIns="45720" rIns="91440" bIns="45720" rtlCol="0" anchor="t">
            <a:normAutofit fontScale="92500" lnSpcReduction="10000"/>
          </a:bodyPr>
          <a:lstStyle/>
          <a:p>
            <a:r>
              <a:rPr lang="en-US" sz="2800">
                <a:solidFill>
                  <a:schemeClr val="tx1"/>
                </a:solidFill>
              </a:rPr>
              <a:t>Discuss class options for degree, preferred dates and times,  section availability, progress, </a:t>
            </a:r>
            <a:r>
              <a:rPr lang="en-US" sz="2800" err="1">
                <a:solidFill>
                  <a:schemeClr val="tx1"/>
                </a:solidFill>
              </a:rPr>
              <a:t>etc</a:t>
            </a:r>
            <a:r>
              <a:rPr lang="en-US" sz="2800">
                <a:solidFill>
                  <a:schemeClr val="tx1"/>
                </a:solidFill>
              </a:rPr>
              <a:t>…</a:t>
            </a:r>
          </a:p>
          <a:p>
            <a:r>
              <a:rPr lang="en-US" sz="2800">
                <a:solidFill>
                  <a:schemeClr val="tx1"/>
                </a:solidFill>
              </a:rPr>
              <a:t>Suggest complete semester schedule of classes.  Enter information from discussion in advising notes space in </a:t>
            </a:r>
            <a:r>
              <a:rPr lang="en-US" sz="2800" dirty="0" err="1">
                <a:solidFill>
                  <a:schemeClr val="tx1"/>
                </a:solidFill>
              </a:rPr>
              <a:t>myLSUE</a:t>
            </a:r>
            <a:r>
              <a:rPr lang="en-US" sz="2800" dirty="0">
                <a:solidFill>
                  <a:schemeClr val="tx1"/>
                </a:solidFill>
              </a:rPr>
              <a:t> then </a:t>
            </a:r>
            <a:r>
              <a:rPr lang="en-US" sz="2800">
                <a:solidFill>
                  <a:schemeClr val="tx1"/>
                </a:solidFill>
              </a:rPr>
              <a:t>clear student.  </a:t>
            </a:r>
          </a:p>
          <a:p>
            <a:r>
              <a:rPr lang="en-US" sz="2800" dirty="0">
                <a:solidFill>
                  <a:schemeClr val="tx1"/>
                </a:solidFill>
              </a:rPr>
              <a:t>First-time </a:t>
            </a:r>
            <a:r>
              <a:rPr lang="en-US" sz="2800">
                <a:solidFill>
                  <a:schemeClr val="tx1"/>
                </a:solidFill>
              </a:rPr>
              <a:t>students should be completely scheduled by the end of the advising visit.  Continuing students may just need coaching on scheduling their own classes.   </a:t>
            </a:r>
          </a:p>
          <a:p>
            <a:r>
              <a:rPr lang="en-US" sz="2800">
                <a:solidFill>
                  <a:schemeClr val="tx1"/>
                </a:solidFill>
              </a:rPr>
              <a:t>Make sure student has been informed of fee statement, aid application, deadline for being financially cleared, and ramifications for failing to do so.  </a:t>
            </a:r>
          </a:p>
          <a:p>
            <a:r>
              <a:rPr lang="en-US" sz="2800">
                <a:solidFill>
                  <a:schemeClr val="tx1"/>
                </a:solidFill>
              </a:rPr>
              <a:t>What additional services does the student need?</a:t>
            </a:r>
            <a:r>
              <a:rPr lang="en-US" sz="2800" dirty="0">
                <a:solidFill>
                  <a:schemeClr val="tx1"/>
                </a:solidFill>
              </a:rPr>
              <a:t> Housing,</a:t>
            </a:r>
            <a:r>
              <a:rPr lang="en-US" sz="2800">
                <a:solidFill>
                  <a:schemeClr val="tx1"/>
                </a:solidFill>
              </a:rPr>
              <a:t> ODS, food insecurity, connectivity issues, testing facilities, counseling, Veteran's Affairs benefits, etc...</a:t>
            </a:r>
          </a:p>
        </p:txBody>
      </p:sp>
      <p:pic>
        <p:nvPicPr>
          <p:cNvPr id="5" name="Audio 4">
            <a:hlinkClick r:id="" action="ppaction://media"/>
            <a:extLst>
              <a:ext uri="{FF2B5EF4-FFF2-40B4-BE49-F238E27FC236}">
                <a16:creationId xmlns:a16="http://schemas.microsoft.com/office/drawing/2014/main" id="{0ABCCEC2-EAF6-D2B3-9F7C-2985573991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6613652"/>
      </p:ext>
    </p:extLst>
  </p:cSld>
  <p:clrMapOvr>
    <a:masterClrMapping/>
  </p:clrMapOvr>
  <mc:AlternateContent xmlns:mc="http://schemas.openxmlformats.org/markup-compatibility/2006">
    <mc:Choice xmlns:p14="http://schemas.microsoft.com/office/powerpoint/2010/main" Requires="p14">
      <p:transition spd="slow" p14:dur="2000" advTm="316260"/>
    </mc:Choice>
    <mc:Fallback>
      <p:transition spd="slow" advTm="316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55D1-73E9-41CB-85C2-59574B270CBE}"/>
              </a:ext>
            </a:extLst>
          </p:cNvPr>
          <p:cNvSpPr>
            <a:spLocks noGrp="1"/>
          </p:cNvSpPr>
          <p:nvPr>
            <p:ph type="title"/>
          </p:nvPr>
        </p:nvSpPr>
        <p:spPr>
          <a:xfrm>
            <a:off x="1158240" y="291176"/>
            <a:ext cx="9875520" cy="1356360"/>
          </a:xfrm>
        </p:spPr>
        <p:txBody>
          <a:bodyPr/>
          <a:lstStyle/>
          <a:p>
            <a:pPr algn="ctr"/>
            <a:r>
              <a:rPr lang="en-US">
                <a:solidFill>
                  <a:srgbClr val="461D7C"/>
                </a:solidFill>
              </a:rPr>
              <a:t>Advising Visit and Scheduling</a:t>
            </a:r>
          </a:p>
        </p:txBody>
      </p:sp>
      <p:sp>
        <p:nvSpPr>
          <p:cNvPr id="3" name="Content Placeholder 2">
            <a:extLst>
              <a:ext uri="{FF2B5EF4-FFF2-40B4-BE49-F238E27FC236}">
                <a16:creationId xmlns:a16="http://schemas.microsoft.com/office/drawing/2014/main" id="{62A9C09A-64FD-4DB0-9645-739E1B923FBB}"/>
              </a:ext>
            </a:extLst>
          </p:cNvPr>
          <p:cNvSpPr>
            <a:spLocks noGrp="1"/>
          </p:cNvSpPr>
          <p:nvPr>
            <p:ph idx="1"/>
          </p:nvPr>
        </p:nvSpPr>
        <p:spPr>
          <a:xfrm>
            <a:off x="518755" y="1560120"/>
            <a:ext cx="11131453" cy="4759569"/>
          </a:xfrm>
        </p:spPr>
        <p:txBody>
          <a:bodyPr vert="horz" lIns="91440" tIns="45720" rIns="91440" bIns="45720" rtlCol="0" anchor="t">
            <a:normAutofit/>
          </a:bodyPr>
          <a:lstStyle/>
          <a:p>
            <a:pPr marL="45720" indent="0">
              <a:buNone/>
            </a:pPr>
            <a:r>
              <a:rPr lang="en-US" sz="3200">
                <a:solidFill>
                  <a:schemeClr val="tx1"/>
                </a:solidFill>
              </a:rPr>
              <a:t>Helpful questions you can ask: 	</a:t>
            </a:r>
          </a:p>
          <a:p>
            <a:pPr lvl="1">
              <a:buFont typeface="Corbel"/>
              <a:buChar char="•"/>
            </a:pPr>
            <a:r>
              <a:rPr lang="en-US" sz="2600">
                <a:solidFill>
                  <a:schemeClr val="tx1"/>
                </a:solidFill>
              </a:rPr>
              <a:t>Do you have scheduling constraints? We recommend a 5-day week for a full-time student, just like any full-time 40 hour a week job. </a:t>
            </a:r>
            <a:endParaRPr lang="en-US" sz="2600">
              <a:solidFill>
                <a:schemeClr val="tx1"/>
              </a:solidFill>
              <a:highlight>
                <a:srgbClr val="FFFF00"/>
              </a:highlight>
            </a:endParaRPr>
          </a:p>
          <a:p>
            <a:pPr lvl="2"/>
            <a:r>
              <a:rPr lang="en-US" sz="2400">
                <a:solidFill>
                  <a:schemeClr val="tx1"/>
                </a:solidFill>
              </a:rPr>
              <a:t>Encourage the student to speak to their employer. Most of them do not and just assume their employers will not work around their school schedule. They won’t know if they don’t ask! </a:t>
            </a:r>
          </a:p>
          <a:p>
            <a:pPr lvl="1"/>
            <a:r>
              <a:rPr lang="en-US" sz="2600">
                <a:solidFill>
                  <a:schemeClr val="tx1"/>
                </a:solidFill>
              </a:rPr>
              <a:t>Do you have children?  Are you a caregiver for someone? </a:t>
            </a:r>
            <a:endParaRPr lang="en-US" sz="2400">
              <a:solidFill>
                <a:schemeClr val="tx1"/>
              </a:solidFill>
            </a:endParaRPr>
          </a:p>
          <a:p>
            <a:pPr lvl="1"/>
            <a:r>
              <a:rPr lang="en-US" sz="2600">
                <a:solidFill>
                  <a:schemeClr val="tx1"/>
                </a:solidFill>
              </a:rPr>
              <a:t>Do you have reliable transportation to campus? Are you carpooling with other students? If so, what are their schedules like? </a:t>
            </a:r>
          </a:p>
          <a:p>
            <a:pPr marL="45720" indent="0">
              <a:buNone/>
            </a:pPr>
            <a:r>
              <a:rPr lang="en-US" sz="3200">
                <a:solidFill>
                  <a:schemeClr val="tx1"/>
                </a:solidFill>
              </a:rPr>
              <a:t>Discuss availability:	</a:t>
            </a:r>
          </a:p>
          <a:p>
            <a:pPr lvl="1"/>
            <a:r>
              <a:rPr lang="en-US" sz="2600">
                <a:solidFill>
                  <a:schemeClr val="tx1"/>
                </a:solidFill>
              </a:rPr>
              <a:t>MTWRF is ideal for success.   Not all courses are available on specific days.</a:t>
            </a:r>
          </a:p>
          <a:p>
            <a:pPr marL="274320" lvl="1" indent="0">
              <a:buNone/>
            </a:pPr>
            <a:endParaRPr lang="en-US" sz="2600"/>
          </a:p>
        </p:txBody>
      </p:sp>
      <p:pic>
        <p:nvPicPr>
          <p:cNvPr id="5" name="Audio 4">
            <a:hlinkClick r:id="" action="ppaction://media"/>
            <a:extLst>
              <a:ext uri="{FF2B5EF4-FFF2-40B4-BE49-F238E27FC236}">
                <a16:creationId xmlns:a16="http://schemas.microsoft.com/office/drawing/2014/main" id="{29B69E50-1EED-928D-1749-3066E95A37D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9774683"/>
      </p:ext>
    </p:extLst>
  </p:cSld>
  <p:clrMapOvr>
    <a:masterClrMapping/>
  </p:clrMapOvr>
  <mc:AlternateContent xmlns:mc="http://schemas.openxmlformats.org/markup-compatibility/2006">
    <mc:Choice xmlns:p14="http://schemas.microsoft.com/office/powerpoint/2010/main" Requires="p14">
      <p:transition spd="slow" p14:dur="2000" advTm="204386"/>
    </mc:Choice>
    <mc:Fallback>
      <p:transition spd="slow" advTm="204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FC9AD-15CD-4168-87A8-140ED59397BC}"/>
              </a:ext>
            </a:extLst>
          </p:cNvPr>
          <p:cNvSpPr>
            <a:spLocks noGrp="1"/>
          </p:cNvSpPr>
          <p:nvPr>
            <p:ph type="title"/>
          </p:nvPr>
        </p:nvSpPr>
        <p:spPr/>
        <p:txBody>
          <a:bodyPr/>
          <a:lstStyle/>
          <a:p>
            <a:pPr algn="ctr"/>
            <a:r>
              <a:rPr lang="en-US">
                <a:solidFill>
                  <a:srgbClr val="461D7C"/>
                </a:solidFill>
              </a:rPr>
              <a:t>Communication Requirements</a:t>
            </a:r>
          </a:p>
        </p:txBody>
      </p:sp>
      <p:sp>
        <p:nvSpPr>
          <p:cNvPr id="3" name="Content Placeholder 2">
            <a:extLst>
              <a:ext uri="{FF2B5EF4-FFF2-40B4-BE49-F238E27FC236}">
                <a16:creationId xmlns:a16="http://schemas.microsoft.com/office/drawing/2014/main" id="{573F5A5D-5D09-4295-A7F9-9C5BC4633A0C}"/>
              </a:ext>
            </a:extLst>
          </p:cNvPr>
          <p:cNvSpPr>
            <a:spLocks noGrp="1"/>
          </p:cNvSpPr>
          <p:nvPr>
            <p:ph idx="1"/>
          </p:nvPr>
        </p:nvSpPr>
        <p:spPr>
          <a:xfrm>
            <a:off x="646416" y="1711842"/>
            <a:ext cx="11043350" cy="4788109"/>
          </a:xfrm>
        </p:spPr>
        <p:txBody>
          <a:bodyPr vert="horz" lIns="91440" tIns="45720" rIns="91440" bIns="45720" rtlCol="0" anchor="t">
            <a:normAutofit fontScale="92500" lnSpcReduction="10000"/>
          </a:bodyPr>
          <a:lstStyle/>
          <a:p>
            <a:r>
              <a:rPr lang="en-US" sz="2800">
                <a:solidFill>
                  <a:schemeClr val="tx1"/>
                </a:solidFill>
                <a:ea typeface="+mn-lt"/>
                <a:cs typeface="+mn-lt"/>
              </a:rPr>
              <a:t>Have clearly understandable communication expectations established and available to advisees.</a:t>
            </a:r>
            <a:endParaRPr lang="en-US" sz="2800">
              <a:solidFill>
                <a:schemeClr val="tx1"/>
              </a:solidFill>
            </a:endParaRPr>
          </a:p>
          <a:p>
            <a:r>
              <a:rPr lang="en-US" sz="2800">
                <a:solidFill>
                  <a:schemeClr val="tx1"/>
                </a:solidFill>
              </a:rPr>
              <a:t>Return student email or phone calls within 48 hours of business week.  It is preferred that it is no more than 24 hours.  Even if it is just to confirm receipt of their email or message.  </a:t>
            </a:r>
          </a:p>
          <a:p>
            <a:r>
              <a:rPr lang="en-US" sz="2800">
                <a:solidFill>
                  <a:schemeClr val="tx1"/>
                </a:solidFill>
              </a:rPr>
              <a:t>Any time that advisors are off campus and unavailable, “out of office” messages must be activated on phone and email account.  These should be approved at the divisional level for consistency.  </a:t>
            </a:r>
          </a:p>
          <a:p>
            <a:r>
              <a:rPr lang="en-US" sz="2800" dirty="0">
                <a:solidFill>
                  <a:schemeClr val="tx1"/>
                </a:solidFill>
                <a:ea typeface="+mn-lt"/>
                <a:cs typeface="+mn-lt"/>
              </a:rPr>
              <a:t>Regular communication with advisees about upcoming dates and events.</a:t>
            </a:r>
          </a:p>
          <a:p>
            <a:r>
              <a:rPr lang="en-US" sz="2800" dirty="0">
                <a:solidFill>
                  <a:schemeClr val="tx1"/>
                </a:solidFill>
                <a:ea typeface="+mn-lt"/>
                <a:cs typeface="+mn-lt"/>
              </a:rPr>
              <a:t>Maintain office hours for advising.</a:t>
            </a:r>
          </a:p>
          <a:p>
            <a:r>
              <a:rPr lang="en-US" sz="2800" dirty="0">
                <a:solidFill>
                  <a:schemeClr val="tx1"/>
                </a:solidFill>
                <a:ea typeface="+mn-lt"/>
                <a:cs typeface="+mn-lt"/>
              </a:rPr>
              <a:t>Process paperwork from advisees in a timely manner.</a:t>
            </a:r>
            <a:endParaRPr lang="en-US" dirty="0">
              <a:solidFill>
                <a:schemeClr val="tx1"/>
              </a:solidFill>
            </a:endParaRPr>
          </a:p>
        </p:txBody>
      </p:sp>
      <p:pic>
        <p:nvPicPr>
          <p:cNvPr id="5" name="Audio 4">
            <a:hlinkClick r:id="" action="ppaction://media"/>
            <a:extLst>
              <a:ext uri="{FF2B5EF4-FFF2-40B4-BE49-F238E27FC236}">
                <a16:creationId xmlns:a16="http://schemas.microsoft.com/office/drawing/2014/main" id="{A206DC0A-D61F-FBD6-D003-B9D14526C58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56812080"/>
      </p:ext>
    </p:extLst>
  </p:cSld>
  <p:clrMapOvr>
    <a:masterClrMapping/>
  </p:clrMapOvr>
  <mc:AlternateContent xmlns:mc="http://schemas.openxmlformats.org/markup-compatibility/2006">
    <mc:Choice xmlns:p14="http://schemas.microsoft.com/office/powerpoint/2010/main" Requires="p14">
      <p:transition spd="slow" p14:dur="2000" advTm="312158"/>
    </mc:Choice>
    <mc:Fallback>
      <p:transition spd="slow" advTm="312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CF0A1-A46A-4BBA-BD3D-72A50231E691}"/>
              </a:ext>
            </a:extLst>
          </p:cNvPr>
          <p:cNvSpPr>
            <a:spLocks noGrp="1"/>
          </p:cNvSpPr>
          <p:nvPr>
            <p:ph type="title"/>
          </p:nvPr>
        </p:nvSpPr>
        <p:spPr>
          <a:xfrm>
            <a:off x="720687" y="1004370"/>
            <a:ext cx="10655881" cy="705664"/>
          </a:xfrm>
        </p:spPr>
        <p:txBody>
          <a:bodyPr>
            <a:normAutofit/>
          </a:bodyPr>
          <a:lstStyle/>
          <a:p>
            <a:pPr algn="ctr"/>
            <a:r>
              <a:rPr lang="en-US" dirty="0">
                <a:solidFill>
                  <a:srgbClr val="7030A0"/>
                </a:solidFill>
              </a:rPr>
              <a:t>General</a:t>
            </a:r>
            <a:r>
              <a:rPr lang="en-US" dirty="0"/>
              <a:t> Degree and Certificate Requirements</a:t>
            </a:r>
          </a:p>
          <a:p>
            <a:pPr algn="ctr"/>
            <a:endParaRPr lang="en-US">
              <a:solidFill>
                <a:srgbClr val="461D7C"/>
              </a:solidFill>
            </a:endParaRPr>
          </a:p>
        </p:txBody>
      </p:sp>
      <p:sp>
        <p:nvSpPr>
          <p:cNvPr id="3" name="Content Placeholder 2">
            <a:extLst>
              <a:ext uri="{FF2B5EF4-FFF2-40B4-BE49-F238E27FC236}">
                <a16:creationId xmlns:a16="http://schemas.microsoft.com/office/drawing/2014/main" id="{B2A899F6-C840-44A4-88A5-3961FF2E349A}"/>
              </a:ext>
            </a:extLst>
          </p:cNvPr>
          <p:cNvSpPr>
            <a:spLocks noGrp="1"/>
          </p:cNvSpPr>
          <p:nvPr>
            <p:ph idx="1"/>
          </p:nvPr>
        </p:nvSpPr>
        <p:spPr/>
        <p:txBody>
          <a:bodyPr vert="horz" lIns="91440" tIns="45720" rIns="91440" bIns="45720" rtlCol="0" anchor="t">
            <a:normAutofit/>
          </a:bodyPr>
          <a:lstStyle/>
          <a:p>
            <a:endParaRPr lang="en-US" sz="2800">
              <a:solidFill>
                <a:schemeClr val="tx1"/>
              </a:solidFill>
            </a:endParaRPr>
          </a:p>
          <a:p>
            <a:pPr marL="45720" indent="0">
              <a:buNone/>
            </a:pPr>
            <a:endParaRPr lang="en-US" sz="2800" dirty="0">
              <a:solidFill>
                <a:schemeClr val="tx1"/>
              </a:solidFill>
            </a:endParaRPr>
          </a:p>
          <a:p>
            <a:pPr marL="45720" indent="0">
              <a:buNone/>
            </a:pPr>
            <a:endParaRPr lang="en-US" sz="2800">
              <a:highlight>
                <a:srgbClr val="FFFF00"/>
              </a:highlight>
            </a:endParaRPr>
          </a:p>
        </p:txBody>
      </p:sp>
      <p:sp>
        <p:nvSpPr>
          <p:cNvPr id="4" name="TextBox 3">
            <a:extLst>
              <a:ext uri="{FF2B5EF4-FFF2-40B4-BE49-F238E27FC236}">
                <a16:creationId xmlns:a16="http://schemas.microsoft.com/office/drawing/2014/main" id="{4368F8DC-F7C3-D5FF-9DEC-1CE4E213573E}"/>
              </a:ext>
            </a:extLst>
          </p:cNvPr>
          <p:cNvSpPr txBox="1"/>
          <p:nvPr/>
        </p:nvSpPr>
        <p:spPr>
          <a:xfrm>
            <a:off x="512717" y="1714051"/>
            <a:ext cx="11060108" cy="4985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dirty="0">
                <a:ea typeface="+mn-lt"/>
                <a:cs typeface="+mn-lt"/>
              </a:rPr>
              <a:t>Students must meet the curricular requirements for a degree as outlined in one issue of the LSUE Catalog.</a:t>
            </a:r>
            <a:endParaRPr lang="en-US" sz="2000" dirty="0">
              <a:solidFill>
                <a:srgbClr val="333333"/>
              </a:solidFill>
              <a:latin typeface="Corbel"/>
            </a:endParaRPr>
          </a:p>
          <a:p>
            <a:pPr marL="342900" indent="-342900">
              <a:buFont typeface="Arial"/>
              <a:buChar char="•"/>
            </a:pPr>
            <a:endParaRPr lang="en-US" sz="2000" dirty="0">
              <a:solidFill>
                <a:srgbClr val="000000"/>
              </a:solidFill>
              <a:latin typeface="Corbel"/>
            </a:endParaRPr>
          </a:p>
          <a:p>
            <a:pPr marL="342900" indent="-342900">
              <a:buFont typeface="Arial"/>
              <a:buChar char="•"/>
            </a:pPr>
            <a:r>
              <a:rPr lang="en-US" sz="2000" dirty="0">
                <a:solidFill>
                  <a:srgbClr val="333333"/>
                </a:solidFill>
                <a:latin typeface="Corbel"/>
              </a:rPr>
              <a:t>Students must achieve an overall grade-point average (GPA) of 2.0 (C average) or better on all college work attempted, plus a minimum grade-point average of 2.0 on all work taken at LSUE.</a:t>
            </a:r>
            <a:endParaRPr lang="en-US" sz="2000">
              <a:solidFill>
                <a:srgbClr val="333333"/>
              </a:solidFill>
            </a:endParaRPr>
          </a:p>
          <a:p>
            <a:pPr marL="342900" indent="-342900">
              <a:buFont typeface="Arial"/>
              <a:buChar char="•"/>
            </a:pPr>
            <a:endParaRPr lang="en-US" sz="2000" dirty="0">
              <a:solidFill>
                <a:srgbClr val="333333"/>
              </a:solidFill>
              <a:latin typeface="Corbel"/>
            </a:endParaRPr>
          </a:p>
          <a:p>
            <a:pPr marL="342900" indent="-342900">
              <a:buFont typeface="Arial"/>
              <a:buChar char="•"/>
            </a:pPr>
            <a:r>
              <a:rPr lang="en-US" sz="2000" dirty="0">
                <a:solidFill>
                  <a:srgbClr val="333333"/>
                </a:solidFill>
                <a:latin typeface="Corbel"/>
              </a:rPr>
              <a:t> Students must earn 25 percent of the credits required for the associate degree at LSUE. All students must be enrolled at LSUE during the semester in which degree requirements are fulfilled.</a:t>
            </a:r>
          </a:p>
          <a:p>
            <a:pPr marL="342900" indent="-342900">
              <a:buFont typeface="Arial"/>
              <a:buChar char="•"/>
            </a:pPr>
            <a:endParaRPr lang="en-US" sz="2000" dirty="0">
              <a:solidFill>
                <a:srgbClr val="333333"/>
              </a:solidFill>
              <a:latin typeface="Corbel"/>
            </a:endParaRPr>
          </a:p>
          <a:p>
            <a:pPr marL="342900" indent="-342900">
              <a:buFont typeface="Arial"/>
              <a:buChar char="•"/>
            </a:pPr>
            <a:r>
              <a:rPr lang="en-US" sz="2000" dirty="0">
                <a:solidFill>
                  <a:srgbClr val="333333"/>
                </a:solidFill>
                <a:latin typeface="Corbel"/>
              </a:rPr>
              <a:t> Students must take a minimum of 15 semester hours within the academic division granting the associate degree.</a:t>
            </a:r>
          </a:p>
          <a:p>
            <a:pPr marL="342900" indent="-342900">
              <a:buFont typeface="Arial"/>
              <a:buChar char="•"/>
            </a:pPr>
            <a:endParaRPr lang="en-US" sz="2000" dirty="0">
              <a:solidFill>
                <a:srgbClr val="333333"/>
              </a:solidFill>
              <a:latin typeface="Corbel"/>
            </a:endParaRPr>
          </a:p>
          <a:p>
            <a:pPr marL="342900" indent="-342900">
              <a:buFont typeface="Arial"/>
              <a:buChar char="•"/>
            </a:pPr>
            <a:r>
              <a:rPr lang="en-US" sz="2000" dirty="0">
                <a:solidFill>
                  <a:srgbClr val="333333"/>
                </a:solidFill>
                <a:latin typeface="Corbel"/>
              </a:rPr>
              <a:t> Students shall receive no degree credit for developmental courses</a:t>
            </a:r>
            <a:r>
              <a:rPr lang="en-US" sz="2000">
                <a:solidFill>
                  <a:srgbClr val="333333"/>
                </a:solidFill>
                <a:latin typeface="Corbel"/>
              </a:rPr>
              <a:t>.</a:t>
            </a:r>
            <a:endParaRPr lang="en-US" sz="2000" dirty="0">
              <a:solidFill>
                <a:srgbClr val="333333"/>
              </a:solidFill>
              <a:latin typeface="Corbel"/>
            </a:endParaRPr>
          </a:p>
          <a:p>
            <a:pPr marL="342900" indent="-342900">
              <a:buFont typeface="Arial"/>
              <a:buChar char="•"/>
            </a:pPr>
            <a:endParaRPr lang="en-US" sz="2000" b="1" dirty="0">
              <a:solidFill>
                <a:srgbClr val="333333"/>
              </a:solidFill>
              <a:latin typeface="Corbel"/>
              <a:ea typeface="Roboto"/>
              <a:cs typeface="Roboto"/>
            </a:endParaRPr>
          </a:p>
          <a:p>
            <a:pPr marL="342900" indent="-342900">
              <a:buFont typeface="Arial"/>
              <a:buChar char="•"/>
            </a:pPr>
            <a:r>
              <a:rPr lang="en-US" sz="2000" b="1" dirty="0">
                <a:solidFill>
                  <a:srgbClr val="333333"/>
                </a:solidFill>
                <a:latin typeface="Corbel"/>
                <a:ea typeface="Roboto"/>
                <a:cs typeface="Roboto"/>
              </a:rPr>
              <a:t>See LSUE's catalog for further details</a:t>
            </a:r>
            <a:endParaRPr lang="en-US" sz="2000"/>
          </a:p>
          <a:p>
            <a:pPr>
              <a:buAutoNum type="arabicPeriod"/>
            </a:pPr>
            <a:endParaRPr lang="en-US">
              <a:solidFill>
                <a:srgbClr val="333333"/>
              </a:solidFill>
              <a:latin typeface="Roboto"/>
              <a:ea typeface="Roboto"/>
              <a:cs typeface="Roboto"/>
            </a:endParaRPr>
          </a:p>
        </p:txBody>
      </p:sp>
      <p:pic>
        <p:nvPicPr>
          <p:cNvPr id="6" name="Audio 5">
            <a:hlinkClick r:id="" action="ppaction://media"/>
            <a:extLst>
              <a:ext uri="{FF2B5EF4-FFF2-40B4-BE49-F238E27FC236}">
                <a16:creationId xmlns:a16="http://schemas.microsoft.com/office/drawing/2014/main" id="{2AE02699-DF50-FCB2-7F9F-6AAE2568D5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32779448"/>
      </p:ext>
    </p:extLst>
  </p:cSld>
  <p:clrMapOvr>
    <a:masterClrMapping/>
  </p:clrMapOvr>
  <mc:AlternateContent xmlns:mc="http://schemas.openxmlformats.org/markup-compatibility/2006">
    <mc:Choice xmlns:p14="http://schemas.microsoft.com/office/powerpoint/2010/main" Requires="p14">
      <p:transition spd="slow" p14:dur="2000" advTm="241493"/>
    </mc:Choice>
    <mc:Fallback>
      <p:transition spd="slow" advTm="241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6C80-B33D-06DD-77F0-6B98066B98E7}"/>
              </a:ext>
            </a:extLst>
          </p:cNvPr>
          <p:cNvSpPr>
            <a:spLocks noGrp="1"/>
          </p:cNvSpPr>
          <p:nvPr>
            <p:ph type="title"/>
          </p:nvPr>
        </p:nvSpPr>
        <p:spPr>
          <a:xfrm>
            <a:off x="1142153" y="263770"/>
            <a:ext cx="9875520" cy="1356360"/>
          </a:xfrm>
        </p:spPr>
        <p:txBody>
          <a:bodyPr/>
          <a:lstStyle/>
          <a:p>
            <a:pPr algn="ctr"/>
            <a:r>
              <a:rPr lang="en-US">
                <a:solidFill>
                  <a:srgbClr val="461D7C"/>
                </a:solidFill>
                <a:ea typeface="+mj-lt"/>
                <a:cs typeface="+mj-lt"/>
              </a:rPr>
              <a:t>Save Time and Money</a:t>
            </a:r>
            <a:endParaRPr lang="en-US">
              <a:solidFill>
                <a:srgbClr val="461D7C"/>
              </a:solidFill>
            </a:endParaRPr>
          </a:p>
        </p:txBody>
      </p:sp>
      <p:pic>
        <p:nvPicPr>
          <p:cNvPr id="4" name="Picture 4">
            <a:extLst>
              <a:ext uri="{FF2B5EF4-FFF2-40B4-BE49-F238E27FC236}">
                <a16:creationId xmlns:a16="http://schemas.microsoft.com/office/drawing/2014/main" id="{0C4E377D-D4A9-B796-510D-963653154A4D}"/>
              </a:ext>
            </a:extLst>
          </p:cNvPr>
          <p:cNvPicPr>
            <a:picLocks noGrp="1" noChangeAspect="1"/>
          </p:cNvPicPr>
          <p:nvPr>
            <p:ph idx="1"/>
          </p:nvPr>
        </p:nvPicPr>
        <p:blipFill>
          <a:blip r:embed="rId4"/>
          <a:stretch>
            <a:fillRect/>
          </a:stretch>
        </p:blipFill>
        <p:spPr>
          <a:xfrm>
            <a:off x="1356123" y="1374552"/>
            <a:ext cx="9661550" cy="4986214"/>
          </a:xfrm>
        </p:spPr>
      </p:pic>
      <p:pic>
        <p:nvPicPr>
          <p:cNvPr id="5" name="Audio 4">
            <a:hlinkClick r:id="" action="ppaction://media"/>
            <a:extLst>
              <a:ext uri="{FF2B5EF4-FFF2-40B4-BE49-F238E27FC236}">
                <a16:creationId xmlns:a16="http://schemas.microsoft.com/office/drawing/2014/main" id="{012F38C0-0CAF-9463-38DE-072860CFA59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79710589"/>
      </p:ext>
    </p:extLst>
  </p:cSld>
  <p:clrMapOvr>
    <a:masterClrMapping/>
  </p:clrMapOvr>
  <mc:AlternateContent xmlns:mc="http://schemas.openxmlformats.org/markup-compatibility/2006">
    <mc:Choice xmlns:p14="http://schemas.microsoft.com/office/powerpoint/2010/main" Requires="p14">
      <p:transition spd="slow" p14:dur="2000" advTm="209303"/>
    </mc:Choice>
    <mc:Fallback>
      <p:transition spd="slow" advTm="209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Basis">
  <a:themeElements>
    <a:clrScheme name="Custom 1">
      <a:dk1>
        <a:sysClr val="windowText" lastClr="000000"/>
      </a:dk1>
      <a:lt1>
        <a:sysClr val="window" lastClr="FFFFFF"/>
      </a:lt1>
      <a:dk2>
        <a:srgbClr val="696464"/>
      </a:dk2>
      <a:lt2>
        <a:srgbClr val="FFC000"/>
      </a:lt2>
      <a:accent1>
        <a:srgbClr val="7030A0"/>
      </a:accent1>
      <a:accent2>
        <a:srgbClr val="7030A0"/>
      </a:accent2>
      <a:accent3>
        <a:srgbClr val="A28E6A"/>
      </a:accent3>
      <a:accent4>
        <a:srgbClr val="956251"/>
      </a:accent4>
      <a:accent5>
        <a:srgbClr val="918485"/>
      </a:accent5>
      <a:accent6>
        <a:srgbClr val="855D5D"/>
      </a:accent6>
      <a:hlink>
        <a:srgbClr val="CC9900"/>
      </a:hlink>
      <a:folHlink>
        <a:srgbClr val="96A9A9"/>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D6DEA6DF9B6E49849E1C9B658D36ED" ma:contentTypeVersion="12" ma:contentTypeDescription="Create a new document." ma:contentTypeScope="" ma:versionID="4e31f5dd914baaba94affdb17c7a013a">
  <xsd:schema xmlns:xsd="http://www.w3.org/2001/XMLSchema" xmlns:xs="http://www.w3.org/2001/XMLSchema" xmlns:p="http://schemas.microsoft.com/office/2006/metadata/properties" xmlns:ns2="8f144f00-488f-4973-a464-962f7c70205f" xmlns:ns3="7b498224-d8ed-4ceb-b697-11a2375c2b04" targetNamespace="http://schemas.microsoft.com/office/2006/metadata/properties" ma:root="true" ma:fieldsID="d18184dd9720cc4010e1a7e833ff842b" ns2:_="" ns3:_="">
    <xsd:import namespace="8f144f00-488f-4973-a464-962f7c70205f"/>
    <xsd:import namespace="7b498224-d8ed-4ceb-b697-11a2375c2b0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144f00-488f-4973-a464-962f7c7020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b498224-d8ed-4ceb-b697-11a2375c2b0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b498224-d8ed-4ceb-b697-11a2375c2b04">
      <UserInfo>
        <DisplayName>John Hamlin</DisplayName>
        <AccountId>33</AccountId>
        <AccountType/>
      </UserInfo>
      <UserInfo>
        <DisplayName>Sandra King</DisplayName>
        <AccountId>47</AccountId>
        <AccountType/>
      </UserInfo>
      <UserInfo>
        <DisplayName>Joshua Bertrand</DisplayName>
        <AccountId>31</AccountId>
        <AccountType/>
      </UserInfo>
      <UserInfo>
        <DisplayName>Stephen Heyward</DisplayName>
        <AccountId>18</AccountId>
        <AccountType/>
      </UserInfo>
      <UserInfo>
        <DisplayName>Marjana Herring</DisplayName>
        <AccountId>11</AccountId>
        <AccountType/>
      </UserInfo>
      <UserInfo>
        <DisplayName>Andre J. Guidry</DisplayName>
        <AccountId>48</AccountId>
        <AccountType/>
      </UserInfo>
      <UserInfo>
        <DisplayName>Zac Soileau</DisplayName>
        <AccountId>49</AccountId>
        <AccountType/>
      </UserInfo>
      <UserInfo>
        <DisplayName>Lee Balius</DisplayName>
        <AccountId>50</AccountId>
        <AccountType/>
      </UserInfo>
    </SharedWithUsers>
  </documentManagement>
</p:properties>
</file>

<file path=customXml/itemProps1.xml><?xml version="1.0" encoding="utf-8"?>
<ds:datastoreItem xmlns:ds="http://schemas.openxmlformats.org/officeDocument/2006/customXml" ds:itemID="{C9336550-9547-4346-A4BD-9A65F683EF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144f00-488f-4973-a464-962f7c70205f"/>
    <ds:schemaRef ds:uri="7b498224-d8ed-4ceb-b697-11a2375c2b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D37923E-BC14-4AA5-9985-E5C0F81C4FFD}">
  <ds:schemaRefs>
    <ds:schemaRef ds:uri="http://schemas.microsoft.com/sharepoint/v3/contenttype/forms"/>
  </ds:schemaRefs>
</ds:datastoreItem>
</file>

<file path=customXml/itemProps3.xml><?xml version="1.0" encoding="utf-8"?>
<ds:datastoreItem xmlns:ds="http://schemas.openxmlformats.org/officeDocument/2006/customXml" ds:itemID="{98609838-B42A-4B46-9C8B-C0B247410328}">
  <ds:schemaRefs>
    <ds:schemaRef ds:uri="http://www.w3.org/XML/1998/namespace"/>
    <ds:schemaRef ds:uri="http://schemas.openxmlformats.org/package/2006/metadata/core-properties"/>
    <ds:schemaRef ds:uri="http://schemas.microsoft.com/office/2006/metadata/properties"/>
    <ds:schemaRef ds:uri="http://purl.org/dc/dcmitype/"/>
    <ds:schemaRef ds:uri="http://schemas.microsoft.com/office/2006/documentManagement/types"/>
    <ds:schemaRef ds:uri="http://purl.org/dc/elements/1.1/"/>
    <ds:schemaRef ds:uri="7b498224-d8ed-4ceb-b697-11a2375c2b04"/>
    <ds:schemaRef ds:uri="http://schemas.microsoft.com/office/infopath/2007/PartnerControls"/>
    <ds:schemaRef ds:uri="8f144f00-488f-4973-a464-962f7c70205f"/>
    <ds:schemaRef ds:uri="http://purl.org/dc/terms/"/>
  </ds:schemaRefs>
</ds:datastoreItem>
</file>

<file path=docProps/app.xml><?xml version="1.0" encoding="utf-8"?>
<Properties xmlns="http://schemas.openxmlformats.org/officeDocument/2006/extended-properties" xmlns:vt="http://schemas.openxmlformats.org/officeDocument/2006/docPropsVTypes">
  <Template>TM03457444[[fn=Basis]]</Template>
  <TotalTime>0</TotalTime>
  <Words>2033</Words>
  <Application>Microsoft Office PowerPoint</Application>
  <PresentationFormat>Widescreen</PresentationFormat>
  <Paragraphs>181</Paragraphs>
  <Slides>31</Slides>
  <Notes>11</Notes>
  <HiddenSlides>0</HiddenSlides>
  <MMClips>31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Corbel</vt:lpstr>
      <vt:lpstr>inherit</vt:lpstr>
      <vt:lpstr>Roboto</vt:lpstr>
      <vt:lpstr>Times New Roman</vt:lpstr>
      <vt:lpstr>Basis</vt:lpstr>
      <vt:lpstr>PowerPoint Presentation</vt:lpstr>
      <vt:lpstr>Student Success Center Advising </vt:lpstr>
      <vt:lpstr>Pre-Advising Appointments </vt:lpstr>
      <vt:lpstr> Pre-Advising Appointment</vt:lpstr>
      <vt:lpstr>Advising Visit and Scheduling</vt:lpstr>
      <vt:lpstr>Advising Visit and Scheduling</vt:lpstr>
      <vt:lpstr>Communication Requirements</vt:lpstr>
      <vt:lpstr>General Degree and Certificate Requirements </vt:lpstr>
      <vt:lpstr>Save Time and Money</vt:lpstr>
      <vt:lpstr>Save Time and Money</vt:lpstr>
      <vt:lpstr>Save Time and Money</vt:lpstr>
      <vt:lpstr>PowerPoint Presentation</vt:lpstr>
      <vt:lpstr>Scheduling Co-requisites</vt:lpstr>
      <vt:lpstr>Co-Req Examples</vt:lpstr>
      <vt:lpstr>Co-Req Examples</vt:lpstr>
      <vt:lpstr>Section Guide</vt:lpstr>
      <vt:lpstr>Updates to Course Prerequisites</vt:lpstr>
      <vt:lpstr>Cut Scores</vt:lpstr>
      <vt:lpstr>ACT Residual</vt:lpstr>
      <vt:lpstr>Navigate</vt:lpstr>
      <vt:lpstr>PowerPoint Presentation</vt:lpstr>
      <vt:lpstr>What is Pathways to Success?</vt:lpstr>
      <vt:lpstr>P2S: Mandating Advising/Courses</vt:lpstr>
      <vt:lpstr>P2S: Mandating Advising/Courses</vt:lpstr>
      <vt:lpstr>P2S: Mandating Advising/Courses</vt:lpstr>
      <vt:lpstr>P2S: Atypical Scenarios</vt:lpstr>
      <vt:lpstr>P2S: Block Scheduling for Fall 2023 </vt:lpstr>
      <vt:lpstr>P2S: Scheduling – Fall 2023</vt:lpstr>
      <vt:lpstr>P2S: Mandating Attendance</vt:lpstr>
      <vt:lpstr>P2S: Mandating Tutoring</vt:lpstr>
      <vt:lpstr>P2S: Exiting Pathways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Ceslie O'Brien</dc:creator>
  <cp:lastModifiedBy>Stephen Heyward</cp:lastModifiedBy>
  <cp:revision>1</cp:revision>
  <dcterms:created xsi:type="dcterms:W3CDTF">2021-08-16T19:40:52Z</dcterms:created>
  <dcterms:modified xsi:type="dcterms:W3CDTF">2023-03-24T17:41:14Z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0x010100C7D6DEA6DF9B6E49849E1C9B658D36ED</vt:lpwstr>
  </property>
</Properties>
</file>