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77" r:id="rId2"/>
    <p:sldId id="258" r:id="rId3"/>
    <p:sldId id="259" r:id="rId4"/>
    <p:sldId id="260" r:id="rId5"/>
    <p:sldId id="261" r:id="rId6"/>
    <p:sldId id="263" r:id="rId7"/>
    <p:sldId id="265" r:id="rId8"/>
    <p:sldId id="267" r:id="rId9"/>
    <p:sldId id="270" r:id="rId10"/>
    <p:sldId id="266" r:id="rId11"/>
    <p:sldId id="268" r:id="rId12"/>
    <p:sldId id="269" r:id="rId13"/>
    <p:sldId id="271" r:id="rId14"/>
    <p:sldId id="272" r:id="rId15"/>
    <p:sldId id="282" r:id="rId16"/>
    <p:sldId id="273" r:id="rId17"/>
    <p:sldId id="281" r:id="rId18"/>
    <p:sldId id="279" r:id="rId19"/>
    <p:sldId id="274" r:id="rId20"/>
    <p:sldId id="278"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D075E4-F5C5-448F-8572-241C40CB5D7F}" v="50" dt="2024-02-09T19:51:38.750"/>
    <p1510:client id="{BDE73483-5111-C552-18B9-F8BB573E8639}" v="243" dt="2024-02-09T17:10:39.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AA4E-DFF1-C9FA-6696-6599109E4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B7CE78-7EAC-55E0-1DC5-14E686E55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5D1DBE-C207-C17A-7D5B-F02E07994C85}"/>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B8B56A3C-E6CF-6727-1E2E-628F57990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A85D7-9054-8D8C-A55F-818FDF40395A}"/>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358320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7AED-9186-D393-A429-28DB6C917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270CF3-85C2-0B3C-90BF-8C42C6ABF9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C94F0-A30D-8269-E445-48AFFC030682}"/>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D8DBD0DE-4962-C830-2B65-459844DE6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91838-37FA-7C9B-7047-ABDE22311AEE}"/>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205762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841F1-000B-A2BE-2A68-1889CE030C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5B849-D42D-B45D-7559-DA0AEFF038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5264C-2BB0-DA2F-B21E-8BD66DB33C69}"/>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B4415B15-2821-339B-4CC3-141959D95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4766-BAC3-E774-B000-9661B7A24387}"/>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394035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C9A6-D6D0-C0E4-F5EF-8CE68AC61F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76D16D-4B1A-8D1B-F182-EF231940D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236E-B5D0-623A-789A-A82A3E6A2344}"/>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47BF3250-934A-1048-BEB2-79443EE9E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D7C0A-BA23-7DB1-AC17-A8F00E8FDB70}"/>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335111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284D-417D-2143-65A2-D9E0BF832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416351-731B-B144-903B-20E554C84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725759-D2A4-5169-003E-14BB1D9005E7}"/>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0B22C7E4-FC6D-3FFF-4AE8-0D0F081C2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F8831-C792-BB06-E45A-B83893585680}"/>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297028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5E1E-F7BB-F4D9-81C5-C80FE0E98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FEC0D-0F94-EF28-85AC-56997C2397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B4152C-DE21-2AF4-E4E0-21CC161306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537E76-B913-AE34-3D54-EC0B7483EE87}"/>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6" name="Footer Placeholder 5">
            <a:extLst>
              <a:ext uri="{FF2B5EF4-FFF2-40B4-BE49-F238E27FC236}">
                <a16:creationId xmlns:a16="http://schemas.microsoft.com/office/drawing/2014/main" id="{EBAD9FBE-ECC3-D17F-6B10-AA8816C8C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ECC96-62C0-784E-9843-3A206C68C072}"/>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112349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93A4-EC3A-3860-DEBE-E933D79347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71A76-B056-959E-B304-4DB2319EC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7D5B21-E18D-B26F-1C13-63DF1F120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F2C831-BEDD-6800-F717-C8B1E047D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B2F435-B5EC-0E07-0066-17B854E5E2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37916-6540-8079-F728-4A57C47CFE9F}"/>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8" name="Footer Placeholder 7">
            <a:extLst>
              <a:ext uri="{FF2B5EF4-FFF2-40B4-BE49-F238E27FC236}">
                <a16:creationId xmlns:a16="http://schemas.microsoft.com/office/drawing/2014/main" id="{6BA64CF6-2E17-12F2-53CD-65D5DDAE92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17C587-6E1B-5583-50CF-6EA939F569AD}"/>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311174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73D4-E4D2-01B5-7DB5-18BF6295CD2F}"/>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32BA602-2BF1-C3F8-9B3D-566AC16ACB21}"/>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4" name="Footer Placeholder 3">
            <a:extLst>
              <a:ext uri="{FF2B5EF4-FFF2-40B4-BE49-F238E27FC236}">
                <a16:creationId xmlns:a16="http://schemas.microsoft.com/office/drawing/2014/main" id="{F2A689F5-C792-7BAD-3358-D70A864B48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9686B-AE9C-829B-58CD-11C7F4B9D639}"/>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296844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E794C-4A6A-54C9-77D2-753D18268CC4}"/>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3" name="Footer Placeholder 2">
            <a:extLst>
              <a:ext uri="{FF2B5EF4-FFF2-40B4-BE49-F238E27FC236}">
                <a16:creationId xmlns:a16="http://schemas.microsoft.com/office/drawing/2014/main" id="{703F562A-4E45-3F22-4042-AF7CAF2FB3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BF78AA-20AC-42A4-B4E2-E5BF6563D786}"/>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24656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D026-6DBD-3362-3FD2-D3A5165EB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B68FF-0ACD-1ECA-E613-C69BD7F60D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17F383-656D-3D3F-7918-B3252787E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FDCEF-7A36-F9EB-84F4-1A0024DC5A2B}"/>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6" name="Footer Placeholder 5">
            <a:extLst>
              <a:ext uri="{FF2B5EF4-FFF2-40B4-BE49-F238E27FC236}">
                <a16:creationId xmlns:a16="http://schemas.microsoft.com/office/drawing/2014/main" id="{653C34F7-44B6-A701-3FB8-646504B20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3B306-2C27-012A-A49C-542B751A2DA4}"/>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3029505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B626-551C-4876-F40C-9E4AD5E886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5C22D-4A1C-C684-ED29-E3B0DB39A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55D20-04B4-61C4-FF10-6A1D292F4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4588A-3ACB-1417-5341-0EF71561E538}"/>
              </a:ext>
            </a:extLst>
          </p:cNvPr>
          <p:cNvSpPr>
            <a:spLocks noGrp="1"/>
          </p:cNvSpPr>
          <p:nvPr>
            <p:ph type="dt" sz="half" idx="10"/>
          </p:nvPr>
        </p:nvSpPr>
        <p:spPr/>
        <p:txBody>
          <a:bodyPr/>
          <a:lstStyle/>
          <a:p>
            <a:fld id="{655339D9-F91C-4F30-90DF-C9F5C9FF9A2C}" type="datetimeFigureOut">
              <a:rPr lang="en-US" smtClean="0"/>
              <a:t>2/10/2024</a:t>
            </a:fld>
            <a:endParaRPr lang="en-US"/>
          </a:p>
        </p:txBody>
      </p:sp>
      <p:sp>
        <p:nvSpPr>
          <p:cNvPr id="6" name="Footer Placeholder 5">
            <a:extLst>
              <a:ext uri="{FF2B5EF4-FFF2-40B4-BE49-F238E27FC236}">
                <a16:creationId xmlns:a16="http://schemas.microsoft.com/office/drawing/2014/main" id="{BE22ED78-382A-3C01-D46D-E47BA3247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A7EC7-7982-1C1A-FDF8-82C533CD1924}"/>
              </a:ext>
            </a:extLst>
          </p:cNvPr>
          <p:cNvSpPr>
            <a:spLocks noGrp="1"/>
          </p:cNvSpPr>
          <p:nvPr>
            <p:ph type="sldNum" sz="quarter" idx="12"/>
          </p:nvPr>
        </p:nvSpPr>
        <p:spPr/>
        <p:txBody>
          <a:bodyPr/>
          <a:lstStyle/>
          <a:p>
            <a:fld id="{C78984AA-76D2-4A27-9B73-B248DE3D9E08}" type="slidenum">
              <a:rPr lang="en-US" smtClean="0"/>
              <a:t>‹#›</a:t>
            </a:fld>
            <a:endParaRPr lang="en-US"/>
          </a:p>
        </p:txBody>
      </p:sp>
    </p:spTree>
    <p:extLst>
      <p:ext uri="{BB962C8B-B14F-4D97-AF65-F5344CB8AC3E}">
        <p14:creationId xmlns:p14="http://schemas.microsoft.com/office/powerpoint/2010/main" val="194405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F06E8-C708-9ACA-6F62-6A0FE6A91A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4603-5C32-C70C-DD97-E042BEE17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0F767-229A-20A6-16C3-5A6839AEE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339D9-F91C-4F30-90DF-C9F5C9FF9A2C}" type="datetimeFigureOut">
              <a:rPr lang="en-US" smtClean="0"/>
              <a:t>2/10/2024</a:t>
            </a:fld>
            <a:endParaRPr lang="en-US"/>
          </a:p>
        </p:txBody>
      </p:sp>
      <p:sp>
        <p:nvSpPr>
          <p:cNvPr id="5" name="Footer Placeholder 4">
            <a:extLst>
              <a:ext uri="{FF2B5EF4-FFF2-40B4-BE49-F238E27FC236}">
                <a16:creationId xmlns:a16="http://schemas.microsoft.com/office/drawing/2014/main" id="{4840B535-8A67-DE5F-2DAA-73E640969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6DFC2-06DB-A038-60CF-423E8C878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984AA-76D2-4A27-9B73-B248DE3D9E08}" type="slidenum">
              <a:rPr lang="en-US" smtClean="0"/>
              <a:t>‹#›</a:t>
            </a:fld>
            <a:endParaRPr lang="en-US"/>
          </a:p>
        </p:txBody>
      </p:sp>
    </p:spTree>
    <p:extLst>
      <p:ext uri="{BB962C8B-B14F-4D97-AF65-F5344CB8AC3E}">
        <p14:creationId xmlns:p14="http://schemas.microsoft.com/office/powerpoint/2010/main" val="167883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8ED69-E5D9-4042-689A-A0336D31E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B6D72-DFC9-328F-C52E-52C84790582E}"/>
              </a:ext>
            </a:extLst>
          </p:cNvPr>
          <p:cNvSpPr>
            <a:spLocks noGrp="1"/>
          </p:cNvSpPr>
          <p:nvPr>
            <p:ph type="ctrTitle"/>
          </p:nvPr>
        </p:nvSpPr>
        <p:spPr/>
        <p:txBody>
          <a:bodyPr/>
          <a:lstStyle/>
          <a:p>
            <a:r>
              <a:rPr lang="en-US" dirty="0">
                <a:solidFill>
                  <a:schemeClr val="accent4"/>
                </a:solidFill>
              </a:rPr>
              <a:t>Certificate of General Studies Advisor Training</a:t>
            </a:r>
          </a:p>
        </p:txBody>
      </p:sp>
      <p:sp>
        <p:nvSpPr>
          <p:cNvPr id="3" name="Subtitle 2">
            <a:extLst>
              <a:ext uri="{FF2B5EF4-FFF2-40B4-BE49-F238E27FC236}">
                <a16:creationId xmlns:a16="http://schemas.microsoft.com/office/drawing/2014/main" id="{37FA58A8-40DD-743F-9F52-02F4B36BB16B}"/>
              </a:ext>
            </a:extLst>
          </p:cNvPr>
          <p:cNvSpPr>
            <a:spLocks noGrp="1"/>
          </p:cNvSpPr>
          <p:nvPr>
            <p:ph type="subTitle" idx="1"/>
          </p:nvPr>
        </p:nvSpPr>
        <p:spPr>
          <a:xfrm>
            <a:off x="1524000" y="3602037"/>
            <a:ext cx="9144000" cy="2387599"/>
          </a:xfrm>
        </p:spPr>
        <p:txBody>
          <a:bodyPr>
            <a:normAutofit/>
          </a:bodyPr>
          <a:lstStyle/>
          <a:p>
            <a:endParaRPr lang="en-US" dirty="0">
              <a:solidFill>
                <a:schemeClr val="accent4"/>
              </a:solidFill>
            </a:endParaRPr>
          </a:p>
          <a:p>
            <a:r>
              <a:rPr lang="en-US" sz="3200" dirty="0">
                <a:solidFill>
                  <a:schemeClr val="accent4"/>
                </a:solidFill>
              </a:rPr>
              <a:t>“Pearls of Wisdom”</a:t>
            </a:r>
          </a:p>
          <a:p>
            <a:endParaRPr lang="en-US" sz="3200" dirty="0">
              <a:solidFill>
                <a:schemeClr val="accent4"/>
              </a:solidFill>
            </a:endParaRPr>
          </a:p>
          <a:p>
            <a:r>
              <a:rPr lang="en-US" sz="3200" dirty="0">
                <a:solidFill>
                  <a:schemeClr val="accent4"/>
                </a:solidFill>
              </a:rPr>
              <a:t>Friday, February 9</a:t>
            </a:r>
            <a:r>
              <a:rPr lang="en-US" sz="3200" baseline="30000" dirty="0">
                <a:solidFill>
                  <a:schemeClr val="accent4"/>
                </a:solidFill>
              </a:rPr>
              <a:t>th</a:t>
            </a:r>
            <a:r>
              <a:rPr lang="en-US" sz="3200" dirty="0">
                <a:solidFill>
                  <a:schemeClr val="accent4"/>
                </a:solidFill>
              </a:rPr>
              <a:t>, 2024</a:t>
            </a:r>
          </a:p>
        </p:txBody>
      </p:sp>
      <p:pic>
        <p:nvPicPr>
          <p:cNvPr id="13" name="Audio 12">
            <a:hlinkClick r:id="" action="ppaction://media"/>
            <a:extLst>
              <a:ext uri="{FF2B5EF4-FFF2-40B4-BE49-F238E27FC236}">
                <a16:creationId xmlns:a16="http://schemas.microsoft.com/office/drawing/2014/main" id="{77EB8DAE-1FBD-D364-52C4-AB33CAE5C5B1}"/>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71077636"/>
      </p:ext>
    </p:extLst>
  </p:cSld>
  <p:clrMapOvr>
    <a:masterClrMapping/>
  </p:clrMapOvr>
  <mc:AlternateContent xmlns:mc="http://schemas.openxmlformats.org/markup-compatibility/2006" xmlns:p14="http://schemas.microsoft.com/office/powerpoint/2010/main">
    <mc:Choice Requires="p14">
      <p:transition spd="slow" p14:dur="2000" advTm="40802"/>
    </mc:Choice>
    <mc:Fallback xmlns="">
      <p:transition spd="slow" advTm="4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E053-54F7-1584-34B9-D7301227BEF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A8FEF27-7D88-5DDC-5D4D-46101167225E}"/>
              </a:ext>
            </a:extLst>
          </p:cNvPr>
          <p:cNvPicPr>
            <a:picLocks noChangeAspect="1"/>
          </p:cNvPicPr>
          <p:nvPr/>
        </p:nvPicPr>
        <p:blipFill>
          <a:blip r:embed="rId4"/>
          <a:stretch>
            <a:fillRect/>
          </a:stretch>
        </p:blipFill>
        <p:spPr>
          <a:xfrm>
            <a:off x="3562711" y="0"/>
            <a:ext cx="5066577" cy="6858000"/>
          </a:xfrm>
          <a:prstGeom prst="rect">
            <a:avLst/>
          </a:prstGeom>
          <a:solidFill>
            <a:schemeClr val="bg1"/>
          </a:solidFill>
        </p:spPr>
      </p:pic>
      <p:pic>
        <p:nvPicPr>
          <p:cNvPr id="3" name="Audio 2">
            <a:hlinkClick r:id="" action="ppaction://media"/>
            <a:extLst>
              <a:ext uri="{FF2B5EF4-FFF2-40B4-BE49-F238E27FC236}">
                <a16:creationId xmlns:a16="http://schemas.microsoft.com/office/drawing/2014/main" id="{34814CCE-986F-337B-8602-AEDCD0D0DA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4630328"/>
      </p:ext>
    </p:extLst>
  </p:cSld>
  <p:clrMapOvr>
    <a:masterClrMapping/>
  </p:clrMapOvr>
  <mc:AlternateContent xmlns:mc="http://schemas.openxmlformats.org/markup-compatibility/2006" xmlns:p14="http://schemas.microsoft.com/office/powerpoint/2010/main">
    <mc:Choice Requires="p14">
      <p:transition spd="slow" p14:dur="2000" advTm="100296"/>
    </mc:Choice>
    <mc:Fallback xmlns="">
      <p:transition spd="slow" advTm="10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4F617-C277-FFEB-2461-FD51032B9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C861B-890C-F369-C83F-770B42327885}"/>
              </a:ext>
            </a:extLst>
          </p:cNvPr>
          <p:cNvSpPr>
            <a:spLocks noGrp="1"/>
          </p:cNvSpPr>
          <p:nvPr>
            <p:ph type="ctrTitle"/>
          </p:nvPr>
        </p:nvSpPr>
        <p:spPr>
          <a:xfrm>
            <a:off x="1523999" y="536435"/>
            <a:ext cx="9635231" cy="981645"/>
          </a:xfrm>
        </p:spPr>
        <p:txBody>
          <a:bodyPr>
            <a:normAutofit/>
          </a:bodyPr>
          <a:lstStyle/>
          <a:p>
            <a:r>
              <a:rPr lang="en-US" dirty="0">
                <a:solidFill>
                  <a:schemeClr val="accent4"/>
                </a:solidFill>
              </a:rPr>
              <a:t>How do students get the CGS?</a:t>
            </a:r>
          </a:p>
        </p:txBody>
      </p:sp>
      <p:sp>
        <p:nvSpPr>
          <p:cNvPr id="3" name="Subtitle 2">
            <a:extLst>
              <a:ext uri="{FF2B5EF4-FFF2-40B4-BE49-F238E27FC236}">
                <a16:creationId xmlns:a16="http://schemas.microsoft.com/office/drawing/2014/main" id="{908DEC68-28F7-2E4B-E525-2A6346CA64BD}"/>
              </a:ext>
            </a:extLst>
          </p:cNvPr>
          <p:cNvSpPr>
            <a:spLocks noGrp="1"/>
          </p:cNvSpPr>
          <p:nvPr>
            <p:ph type="subTitle" idx="1"/>
          </p:nvPr>
        </p:nvSpPr>
        <p:spPr>
          <a:xfrm>
            <a:off x="550416" y="1908698"/>
            <a:ext cx="10117584" cy="4696287"/>
          </a:xfrm>
        </p:spPr>
        <p:txBody>
          <a:bodyPr>
            <a:normAutofit/>
          </a:bodyPr>
          <a:lstStyle/>
          <a:p>
            <a:r>
              <a:rPr lang="en-US" sz="3200" dirty="0">
                <a:solidFill>
                  <a:schemeClr val="accent4"/>
                </a:solidFill>
              </a:rPr>
              <a:t>Students that are not receiving an associates degree need to apply for the CGS and pay the $20 fee.</a:t>
            </a:r>
          </a:p>
          <a:p>
            <a:endParaRPr lang="en-US" sz="3200" dirty="0">
              <a:solidFill>
                <a:schemeClr val="accent4"/>
              </a:solidFill>
            </a:endParaRPr>
          </a:p>
          <a:p>
            <a:r>
              <a:rPr lang="en-US" sz="3200" dirty="0">
                <a:solidFill>
                  <a:schemeClr val="accent4"/>
                </a:solidFill>
              </a:rPr>
              <a:t>Advisor’s need to inform students of the CGS and the process to acquire it.  </a:t>
            </a:r>
            <a:endParaRPr lang="en-US" sz="4000" dirty="0">
              <a:solidFill>
                <a:schemeClr val="accent4"/>
              </a:solidFill>
            </a:endParaRPr>
          </a:p>
        </p:txBody>
      </p:sp>
      <p:pic>
        <p:nvPicPr>
          <p:cNvPr id="5" name="Audio 4">
            <a:hlinkClick r:id="" action="ppaction://media"/>
            <a:extLst>
              <a:ext uri="{FF2B5EF4-FFF2-40B4-BE49-F238E27FC236}">
                <a16:creationId xmlns:a16="http://schemas.microsoft.com/office/drawing/2014/main" id="{89A64780-88F7-E41D-46C9-32E4655F03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9672354"/>
      </p:ext>
    </p:extLst>
  </p:cSld>
  <p:clrMapOvr>
    <a:masterClrMapping/>
  </p:clrMapOvr>
  <mc:AlternateContent xmlns:mc="http://schemas.openxmlformats.org/markup-compatibility/2006" xmlns:p14="http://schemas.microsoft.com/office/powerpoint/2010/main">
    <mc:Choice Requires="p14">
      <p:transition spd="slow" p14:dur="2000" advTm="163626"/>
    </mc:Choice>
    <mc:Fallback xmlns="">
      <p:transition spd="slow" advTm="16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CEE9E-D4F2-899B-3BFB-1DB3E650F15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E9A6C66-5777-D15D-4AE5-A0C5E814328C}"/>
              </a:ext>
            </a:extLst>
          </p:cNvPr>
          <p:cNvPicPr>
            <a:picLocks noChangeAspect="1"/>
          </p:cNvPicPr>
          <p:nvPr/>
        </p:nvPicPr>
        <p:blipFill>
          <a:blip r:embed="rId4"/>
          <a:stretch>
            <a:fillRect/>
          </a:stretch>
        </p:blipFill>
        <p:spPr>
          <a:xfrm>
            <a:off x="3562711" y="0"/>
            <a:ext cx="5066577" cy="6858000"/>
          </a:xfrm>
          <a:prstGeom prst="rect">
            <a:avLst/>
          </a:prstGeom>
          <a:solidFill>
            <a:schemeClr val="bg1"/>
          </a:solidFill>
        </p:spPr>
      </p:pic>
      <p:pic>
        <p:nvPicPr>
          <p:cNvPr id="3" name="Audio 2">
            <a:hlinkClick r:id="" action="ppaction://media"/>
            <a:extLst>
              <a:ext uri="{FF2B5EF4-FFF2-40B4-BE49-F238E27FC236}">
                <a16:creationId xmlns:a16="http://schemas.microsoft.com/office/drawing/2014/main" id="{CD9B1E62-8659-6610-F106-32790F1574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1706529"/>
      </p:ext>
    </p:extLst>
  </p:cSld>
  <p:clrMapOvr>
    <a:masterClrMapping/>
  </p:clrMapOvr>
  <mc:AlternateContent xmlns:mc="http://schemas.openxmlformats.org/markup-compatibility/2006" xmlns:p14="http://schemas.microsoft.com/office/powerpoint/2010/main">
    <mc:Choice Requires="p14">
      <p:transition spd="slow" p14:dur="2000" advTm="185206"/>
    </mc:Choice>
    <mc:Fallback xmlns="">
      <p:transition spd="slow" advTm="18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A5C3-CC50-B26D-0F46-DB9998246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8C6BF-DAEA-D8AE-4571-C8491AD6678A}"/>
              </a:ext>
            </a:extLst>
          </p:cNvPr>
          <p:cNvSpPr>
            <a:spLocks noGrp="1"/>
          </p:cNvSpPr>
          <p:nvPr>
            <p:ph type="ctrTitle"/>
          </p:nvPr>
        </p:nvSpPr>
        <p:spPr>
          <a:xfrm>
            <a:off x="1523999" y="536435"/>
            <a:ext cx="9635231" cy="981645"/>
          </a:xfrm>
        </p:spPr>
        <p:txBody>
          <a:bodyPr>
            <a:normAutofit/>
          </a:bodyPr>
          <a:lstStyle/>
          <a:p>
            <a:r>
              <a:rPr lang="en-US" dirty="0">
                <a:solidFill>
                  <a:schemeClr val="accent4"/>
                </a:solidFill>
              </a:rPr>
              <a:t>Expectations for Advisors</a:t>
            </a:r>
          </a:p>
        </p:txBody>
      </p:sp>
      <p:sp>
        <p:nvSpPr>
          <p:cNvPr id="3" name="Subtitle 2">
            <a:extLst>
              <a:ext uri="{FF2B5EF4-FFF2-40B4-BE49-F238E27FC236}">
                <a16:creationId xmlns:a16="http://schemas.microsoft.com/office/drawing/2014/main" id="{D4BA431B-600C-DD18-3E26-B665B3CC495F}"/>
              </a:ext>
            </a:extLst>
          </p:cNvPr>
          <p:cNvSpPr>
            <a:spLocks noGrp="1"/>
          </p:cNvSpPr>
          <p:nvPr>
            <p:ph type="subTitle" idx="1"/>
          </p:nvPr>
        </p:nvSpPr>
        <p:spPr>
          <a:xfrm>
            <a:off x="550416" y="1908698"/>
            <a:ext cx="10117584" cy="4696287"/>
          </a:xfrm>
        </p:spPr>
        <p:txBody>
          <a:bodyPr>
            <a:normAutofit/>
          </a:bodyPr>
          <a:lstStyle/>
          <a:p>
            <a:pPr marL="742950" indent="-742950" algn="l">
              <a:buAutoNum type="arabicPeriod"/>
            </a:pPr>
            <a:r>
              <a:rPr lang="en-US" sz="4000" dirty="0">
                <a:solidFill>
                  <a:schemeClr val="accent4"/>
                </a:solidFill>
              </a:rPr>
              <a:t>Identify students that plan to transfer or stop attending LSUE without an associates degree.</a:t>
            </a:r>
          </a:p>
          <a:p>
            <a:pPr marL="742950" indent="-742950" algn="l">
              <a:buAutoNum type="arabicPeriod"/>
            </a:pPr>
            <a:r>
              <a:rPr lang="en-US" sz="4000" dirty="0">
                <a:solidFill>
                  <a:schemeClr val="accent4"/>
                </a:solidFill>
              </a:rPr>
              <a:t>Explain the benefits of a CGS and the process to obtain it to these students.</a:t>
            </a:r>
          </a:p>
          <a:p>
            <a:pPr marL="742950" indent="-742950" algn="l">
              <a:buAutoNum type="arabicPeriod"/>
            </a:pPr>
            <a:r>
              <a:rPr lang="en-US" sz="4000" dirty="0">
                <a:solidFill>
                  <a:schemeClr val="accent4"/>
                </a:solidFill>
              </a:rPr>
              <a:t>Properly document the advising session in the student’s advising notes.</a:t>
            </a:r>
          </a:p>
        </p:txBody>
      </p:sp>
      <p:pic>
        <p:nvPicPr>
          <p:cNvPr id="5" name="Audio 4">
            <a:hlinkClick r:id="" action="ppaction://media"/>
            <a:extLst>
              <a:ext uri="{FF2B5EF4-FFF2-40B4-BE49-F238E27FC236}">
                <a16:creationId xmlns:a16="http://schemas.microsoft.com/office/drawing/2014/main" id="{7EFFEA2F-EEBC-9F02-D505-A0B27B4412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4545525"/>
      </p:ext>
    </p:extLst>
  </p:cSld>
  <p:clrMapOvr>
    <a:masterClrMapping/>
  </p:clrMapOvr>
  <mc:AlternateContent xmlns:mc="http://schemas.openxmlformats.org/markup-compatibility/2006" xmlns:p14="http://schemas.microsoft.com/office/powerpoint/2010/main">
    <mc:Choice Requires="p14">
      <p:transition spd="slow" p14:dur="2000" advTm="174517"/>
    </mc:Choice>
    <mc:Fallback xmlns="">
      <p:transition spd="slow" advTm="17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8884-CBF4-DCF7-693B-93F90B285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C69B7-782F-08EC-BF5C-448DAD1A453A}"/>
              </a:ext>
            </a:extLst>
          </p:cNvPr>
          <p:cNvSpPr>
            <a:spLocks noGrp="1"/>
          </p:cNvSpPr>
          <p:nvPr>
            <p:ph type="ctrTitle"/>
          </p:nvPr>
        </p:nvSpPr>
        <p:spPr>
          <a:xfrm>
            <a:off x="1523999" y="536435"/>
            <a:ext cx="9635231" cy="981645"/>
          </a:xfrm>
        </p:spPr>
        <p:txBody>
          <a:bodyPr>
            <a:normAutofit/>
          </a:bodyPr>
          <a:lstStyle/>
          <a:p>
            <a:r>
              <a:rPr lang="en-US" dirty="0">
                <a:solidFill>
                  <a:schemeClr val="accent4"/>
                </a:solidFill>
              </a:rPr>
              <a:t>Expectations for AY24-25</a:t>
            </a:r>
          </a:p>
        </p:txBody>
      </p:sp>
      <p:sp>
        <p:nvSpPr>
          <p:cNvPr id="3" name="Subtitle 2">
            <a:extLst>
              <a:ext uri="{FF2B5EF4-FFF2-40B4-BE49-F238E27FC236}">
                <a16:creationId xmlns:a16="http://schemas.microsoft.com/office/drawing/2014/main" id="{1DD02C01-D6A1-BA76-93BD-61B6B8537AE3}"/>
              </a:ext>
            </a:extLst>
          </p:cNvPr>
          <p:cNvSpPr>
            <a:spLocks noGrp="1"/>
          </p:cNvSpPr>
          <p:nvPr>
            <p:ph type="subTitle" idx="1"/>
          </p:nvPr>
        </p:nvSpPr>
        <p:spPr>
          <a:xfrm>
            <a:off x="0" y="2308194"/>
            <a:ext cx="12192000" cy="4696287"/>
          </a:xfrm>
        </p:spPr>
        <p:txBody>
          <a:bodyPr>
            <a:normAutofit/>
          </a:bodyPr>
          <a:lstStyle/>
          <a:p>
            <a:pPr marL="742950" indent="-742950" algn="l">
              <a:buAutoNum type="arabicPeriod"/>
            </a:pPr>
            <a:r>
              <a:rPr lang="en-US" sz="4800" dirty="0">
                <a:solidFill>
                  <a:schemeClr val="accent4"/>
                </a:solidFill>
              </a:rPr>
              <a:t>Award 300-400 CGS</a:t>
            </a:r>
          </a:p>
          <a:p>
            <a:pPr marL="742950" indent="-742950" algn="l">
              <a:buAutoNum type="arabicPeriod"/>
            </a:pPr>
            <a:endParaRPr lang="en-US" sz="4800" dirty="0">
              <a:solidFill>
                <a:schemeClr val="accent4"/>
              </a:solidFill>
            </a:endParaRPr>
          </a:p>
          <a:p>
            <a:pPr marL="742950" indent="-742950" algn="l">
              <a:buAutoNum type="arabicPeriod"/>
            </a:pPr>
            <a:r>
              <a:rPr lang="en-US" sz="4800" dirty="0">
                <a:solidFill>
                  <a:schemeClr val="accent4"/>
                </a:solidFill>
              </a:rPr>
              <a:t>Define workforce entry points with a CGS</a:t>
            </a:r>
          </a:p>
          <a:p>
            <a:pPr marL="742950" indent="-742950" algn="l">
              <a:buAutoNum type="arabicPeriod"/>
            </a:pPr>
            <a:endParaRPr lang="en-US" sz="4800" dirty="0">
              <a:solidFill>
                <a:schemeClr val="accent4"/>
              </a:solidFill>
            </a:endParaRPr>
          </a:p>
          <a:p>
            <a:pPr marL="742950" indent="-742950" algn="l">
              <a:buAutoNum type="arabicPeriod"/>
            </a:pPr>
            <a:r>
              <a:rPr lang="en-US" sz="4800" dirty="0">
                <a:solidFill>
                  <a:schemeClr val="accent4"/>
                </a:solidFill>
              </a:rPr>
              <a:t>Build 1+3 agreements with transfer partners</a:t>
            </a:r>
          </a:p>
        </p:txBody>
      </p:sp>
      <p:pic>
        <p:nvPicPr>
          <p:cNvPr id="5" name="Audio 4">
            <a:hlinkClick r:id="" action="ppaction://media"/>
            <a:extLst>
              <a:ext uri="{FF2B5EF4-FFF2-40B4-BE49-F238E27FC236}">
                <a16:creationId xmlns:a16="http://schemas.microsoft.com/office/drawing/2014/main" id="{4C74A3C9-BC07-7089-46E9-82E70FFDE3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0896180"/>
      </p:ext>
    </p:extLst>
  </p:cSld>
  <p:clrMapOvr>
    <a:masterClrMapping/>
  </p:clrMapOvr>
  <mc:AlternateContent xmlns:mc="http://schemas.openxmlformats.org/markup-compatibility/2006" xmlns:p14="http://schemas.microsoft.com/office/powerpoint/2010/main">
    <mc:Choice Requires="p14">
      <p:transition spd="slow" p14:dur="2000" advTm="211877"/>
    </mc:Choice>
    <mc:Fallback xmlns="">
      <p:transition spd="slow" advTm="21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A5C3-CC50-B26D-0F46-DB9998246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8C6BF-DAEA-D8AE-4571-C8491AD6678A}"/>
              </a:ext>
            </a:extLst>
          </p:cNvPr>
          <p:cNvSpPr>
            <a:spLocks noGrp="1"/>
          </p:cNvSpPr>
          <p:nvPr>
            <p:ph type="ctrTitle"/>
          </p:nvPr>
        </p:nvSpPr>
        <p:spPr>
          <a:xfrm>
            <a:off x="1523999" y="536435"/>
            <a:ext cx="9635231" cy="981645"/>
          </a:xfrm>
        </p:spPr>
        <p:txBody>
          <a:bodyPr>
            <a:normAutofit/>
          </a:bodyPr>
          <a:lstStyle/>
          <a:p>
            <a:r>
              <a:rPr lang="en-US">
                <a:solidFill>
                  <a:schemeClr val="accent4"/>
                </a:solidFill>
              </a:rPr>
              <a:t>Student Success Center</a:t>
            </a:r>
          </a:p>
        </p:txBody>
      </p:sp>
      <p:sp>
        <p:nvSpPr>
          <p:cNvPr id="3" name="Subtitle 2">
            <a:extLst>
              <a:ext uri="{FF2B5EF4-FFF2-40B4-BE49-F238E27FC236}">
                <a16:creationId xmlns:a16="http://schemas.microsoft.com/office/drawing/2014/main" id="{D4BA431B-600C-DD18-3E26-B665B3CC495F}"/>
              </a:ext>
            </a:extLst>
          </p:cNvPr>
          <p:cNvSpPr>
            <a:spLocks noGrp="1"/>
          </p:cNvSpPr>
          <p:nvPr>
            <p:ph type="subTitle" idx="1"/>
          </p:nvPr>
        </p:nvSpPr>
        <p:spPr>
          <a:xfrm>
            <a:off x="550416" y="1670573"/>
            <a:ext cx="10774809" cy="4934412"/>
          </a:xfrm>
        </p:spPr>
        <p:txBody>
          <a:bodyPr vert="horz" lIns="91440" tIns="45720" rIns="91440" bIns="45720" rtlCol="0" anchor="t">
            <a:normAutofit/>
          </a:bodyPr>
          <a:lstStyle/>
          <a:p>
            <a:pPr marL="742950" indent="-742950" algn="l">
              <a:buChar char="•"/>
            </a:pPr>
            <a:r>
              <a:rPr lang="en-US" sz="4000">
                <a:solidFill>
                  <a:schemeClr val="accent4"/>
                </a:solidFill>
                <a:cs typeface="Calibri"/>
              </a:rPr>
              <a:t>Open position for an additional LSUO advisor</a:t>
            </a:r>
          </a:p>
          <a:p>
            <a:pPr marL="742950" indent="-742950" algn="l">
              <a:buChar char="•"/>
            </a:pPr>
            <a:r>
              <a:rPr lang="en-US" sz="4000" err="1">
                <a:solidFill>
                  <a:schemeClr val="accent4"/>
                </a:solidFill>
                <a:cs typeface="Calibri"/>
              </a:rPr>
              <a:t>Preadvising</a:t>
            </a:r>
            <a:r>
              <a:rPr lang="en-US" sz="4000">
                <a:solidFill>
                  <a:schemeClr val="accent4"/>
                </a:solidFill>
                <a:cs typeface="Calibri" panose="020F0502020204030204"/>
              </a:rPr>
              <a:t> has begun for fall semester</a:t>
            </a:r>
            <a:endParaRPr lang="en-US">
              <a:solidFill>
                <a:schemeClr val="accent4"/>
              </a:solidFill>
            </a:endParaRPr>
          </a:p>
          <a:p>
            <a:pPr marL="742950" indent="-742950" algn="l">
              <a:buChar char="•"/>
            </a:pPr>
            <a:r>
              <a:rPr lang="en-US" sz="4000">
                <a:solidFill>
                  <a:schemeClr val="accent4"/>
                </a:solidFill>
                <a:cs typeface="Calibri" panose="020F0502020204030204"/>
              </a:rPr>
              <a:t>SSC Advisors are responsible for the first 24 credit hours </a:t>
            </a:r>
          </a:p>
          <a:p>
            <a:pPr marL="742950" indent="-742950" algn="l">
              <a:buChar char="•"/>
            </a:pPr>
            <a:r>
              <a:rPr lang="en-US" sz="4000">
                <a:solidFill>
                  <a:schemeClr val="accent4"/>
                </a:solidFill>
                <a:cs typeface="Calibri" panose="020F0502020204030204"/>
              </a:rPr>
              <a:t>Degree audits are now being shared in teams</a:t>
            </a:r>
          </a:p>
          <a:p>
            <a:pPr marL="742950" indent="-742950" algn="l">
              <a:buChar char="•"/>
            </a:pPr>
            <a:r>
              <a:rPr lang="en-US" sz="4000">
                <a:solidFill>
                  <a:schemeClr val="accent4"/>
                </a:solidFill>
                <a:cs typeface="Calibri" panose="020F0502020204030204"/>
              </a:rPr>
              <a:t>Navigate can be used for advising appointments</a:t>
            </a:r>
          </a:p>
          <a:p>
            <a:pPr marL="742950" indent="-742950" algn="l">
              <a:buChar char="•"/>
            </a:pPr>
            <a:endParaRPr lang="en-US" sz="4000">
              <a:solidFill>
                <a:schemeClr val="accent4"/>
              </a:solidFill>
              <a:cs typeface="Calibri" panose="020F0502020204030204"/>
            </a:endParaRPr>
          </a:p>
        </p:txBody>
      </p:sp>
      <p:pic>
        <p:nvPicPr>
          <p:cNvPr id="5" name="Audio 4">
            <a:hlinkClick r:id="" action="ppaction://media"/>
            <a:extLst>
              <a:ext uri="{FF2B5EF4-FFF2-40B4-BE49-F238E27FC236}">
                <a16:creationId xmlns:a16="http://schemas.microsoft.com/office/drawing/2014/main" id="{B5C3051B-A693-E7C2-19E0-398CBE420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7928634"/>
      </p:ext>
    </p:extLst>
  </p:cSld>
  <p:clrMapOvr>
    <a:masterClrMapping/>
  </p:clrMapOvr>
  <mc:AlternateContent xmlns:mc="http://schemas.openxmlformats.org/markup-compatibility/2006" xmlns:p14="http://schemas.microsoft.com/office/powerpoint/2010/main">
    <mc:Choice Requires="p14">
      <p:transition spd="slow" p14:dur="2000" advTm="156636"/>
    </mc:Choice>
    <mc:Fallback xmlns="">
      <p:transition spd="slow" advTm="15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AC5D9-3F6F-23AB-5CF9-3F6BB51BB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3F6BA-E4AB-E1D1-7282-4406389E0CE5}"/>
              </a:ext>
            </a:extLst>
          </p:cNvPr>
          <p:cNvSpPr>
            <a:spLocks noGrp="1"/>
          </p:cNvSpPr>
          <p:nvPr>
            <p:ph type="ctrTitle"/>
          </p:nvPr>
        </p:nvSpPr>
        <p:spPr>
          <a:xfrm>
            <a:off x="1523999" y="1269501"/>
            <a:ext cx="9635231" cy="2805344"/>
          </a:xfrm>
        </p:spPr>
        <p:txBody>
          <a:bodyPr>
            <a:normAutofit/>
          </a:bodyPr>
          <a:lstStyle/>
          <a:p>
            <a:r>
              <a:rPr lang="en-US" sz="8800" dirty="0">
                <a:solidFill>
                  <a:schemeClr val="accent4"/>
                </a:solidFill>
              </a:rPr>
              <a:t>Questions about the CGS?</a:t>
            </a:r>
          </a:p>
        </p:txBody>
      </p:sp>
      <p:pic>
        <p:nvPicPr>
          <p:cNvPr id="4" name="Audio 3">
            <a:hlinkClick r:id="" action="ppaction://media"/>
            <a:extLst>
              <a:ext uri="{FF2B5EF4-FFF2-40B4-BE49-F238E27FC236}">
                <a16:creationId xmlns:a16="http://schemas.microsoft.com/office/drawing/2014/main" id="{63B100D5-65F9-06E0-2202-954626AD5D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8740138"/>
      </p:ext>
    </p:extLst>
  </p:cSld>
  <p:clrMapOvr>
    <a:masterClrMapping/>
  </p:clrMapOvr>
  <mc:AlternateContent xmlns:mc="http://schemas.openxmlformats.org/markup-compatibility/2006" xmlns:p14="http://schemas.microsoft.com/office/powerpoint/2010/main">
    <mc:Choice Requires="p14">
      <p:transition spd="slow" p14:dur="2000" advTm="306443"/>
    </mc:Choice>
    <mc:Fallback xmlns="">
      <p:transition spd="slow" advTm="30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0C35-45C0-074F-3B36-ECA44B8B1056}"/>
              </a:ext>
            </a:extLst>
          </p:cNvPr>
          <p:cNvSpPr>
            <a:spLocks noGrp="1"/>
          </p:cNvSpPr>
          <p:nvPr>
            <p:ph type="title"/>
          </p:nvPr>
        </p:nvSpPr>
        <p:spPr>
          <a:xfrm>
            <a:off x="838200" y="910409"/>
            <a:ext cx="10515600" cy="1325563"/>
          </a:xfrm>
        </p:spPr>
        <p:txBody>
          <a:bodyPr>
            <a:normAutofit fontScale="90000"/>
          </a:bodyPr>
          <a:lstStyle/>
          <a:p>
            <a:pPr algn="ctr"/>
            <a:r>
              <a:rPr lang="en-US" sz="6000" dirty="0">
                <a:solidFill>
                  <a:schemeClr val="accent4"/>
                </a:solidFill>
              </a:rPr>
              <a:t>Job Requirements for 9-Month Faculty</a:t>
            </a:r>
          </a:p>
        </p:txBody>
      </p:sp>
      <p:sp>
        <p:nvSpPr>
          <p:cNvPr id="4" name="TextBox 3">
            <a:extLst>
              <a:ext uri="{FF2B5EF4-FFF2-40B4-BE49-F238E27FC236}">
                <a16:creationId xmlns:a16="http://schemas.microsoft.com/office/drawing/2014/main" id="{B3D44433-9FEB-10E6-5559-DD95A4DDCD37}"/>
              </a:ext>
            </a:extLst>
          </p:cNvPr>
          <p:cNvSpPr txBox="1"/>
          <p:nvPr/>
        </p:nvSpPr>
        <p:spPr>
          <a:xfrm>
            <a:off x="1627463" y="2718033"/>
            <a:ext cx="879166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600" dirty="0">
                <a:solidFill>
                  <a:schemeClr val="accent4"/>
                </a:solidFill>
              </a:rPr>
              <a:t>Each day the university is open from Convocation to Graduation</a:t>
            </a:r>
          </a:p>
          <a:p>
            <a:pPr marL="285750" indent="-285750">
              <a:buFont typeface="Arial" panose="020B0604020202020204" pitchFamily="34" charset="0"/>
              <a:buChar char="•"/>
            </a:pPr>
            <a:r>
              <a:rPr lang="en-US" sz="3600">
                <a:solidFill>
                  <a:schemeClr val="accent4"/>
                </a:solidFill>
              </a:rPr>
              <a:t>8:00 AM</a:t>
            </a:r>
            <a:r>
              <a:rPr lang="en-US" sz="3600" dirty="0">
                <a:solidFill>
                  <a:schemeClr val="accent4"/>
                </a:solidFill>
              </a:rPr>
              <a:t> – 4:30 PM</a:t>
            </a:r>
            <a:endParaRPr lang="en-US" sz="3600">
              <a:solidFill>
                <a:schemeClr val="accent4"/>
              </a:solidFill>
              <a:cs typeface="Calibri"/>
            </a:endParaRPr>
          </a:p>
          <a:p>
            <a:pPr marL="285750" indent="-285750">
              <a:buFont typeface="Arial" panose="020B0604020202020204" pitchFamily="34" charset="0"/>
              <a:buChar char="•"/>
            </a:pPr>
            <a:r>
              <a:rPr lang="en-US" sz="3600" dirty="0">
                <a:solidFill>
                  <a:schemeClr val="accent4"/>
                </a:solidFill>
              </a:rPr>
              <a:t>15 “hours” of instruction</a:t>
            </a:r>
          </a:p>
          <a:p>
            <a:pPr marL="285750" indent="-285750">
              <a:buFont typeface="Arial" panose="020B0604020202020204" pitchFamily="34" charset="0"/>
              <a:buChar char="•"/>
            </a:pPr>
            <a:r>
              <a:rPr lang="en-US" sz="3600" dirty="0">
                <a:solidFill>
                  <a:schemeClr val="accent4"/>
                </a:solidFill>
              </a:rPr>
              <a:t>10 office hours</a:t>
            </a:r>
          </a:p>
          <a:p>
            <a:pPr marL="285750" indent="-285750">
              <a:buFont typeface="Arial" panose="020B0604020202020204" pitchFamily="34" charset="0"/>
              <a:buChar char="•"/>
            </a:pPr>
            <a:r>
              <a:rPr lang="en-US" sz="3600" dirty="0">
                <a:solidFill>
                  <a:schemeClr val="accent4"/>
                </a:solidFill>
              </a:rPr>
              <a:t>Committee meetings and University service</a:t>
            </a:r>
          </a:p>
        </p:txBody>
      </p:sp>
      <p:pic>
        <p:nvPicPr>
          <p:cNvPr id="6" name="Audio 5">
            <a:hlinkClick r:id="" action="ppaction://media"/>
            <a:extLst>
              <a:ext uri="{FF2B5EF4-FFF2-40B4-BE49-F238E27FC236}">
                <a16:creationId xmlns:a16="http://schemas.microsoft.com/office/drawing/2014/main" id="{8BEA15DB-D297-6F80-481C-DFCA5417CF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457357"/>
      </p:ext>
    </p:extLst>
  </p:cSld>
  <p:clrMapOvr>
    <a:masterClrMapping/>
  </p:clrMapOvr>
  <mc:AlternateContent xmlns:mc="http://schemas.openxmlformats.org/markup-compatibility/2006" xmlns:p14="http://schemas.microsoft.com/office/powerpoint/2010/main">
    <mc:Choice Requires="p14">
      <p:transition spd="slow" p14:dur="2000" advTm="322119"/>
    </mc:Choice>
    <mc:Fallback xmlns="">
      <p:transition spd="slow" advTm="32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CAAD0-C2FB-C99D-B9E0-B0B534009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A1151-A2C9-78CB-676D-5ADB874A4CE7}"/>
              </a:ext>
            </a:extLst>
          </p:cNvPr>
          <p:cNvSpPr>
            <a:spLocks noGrp="1"/>
          </p:cNvSpPr>
          <p:nvPr>
            <p:ph type="ctrTitle"/>
          </p:nvPr>
        </p:nvSpPr>
        <p:spPr/>
        <p:txBody>
          <a:bodyPr/>
          <a:lstStyle/>
          <a:p>
            <a:r>
              <a:rPr lang="en-US" dirty="0">
                <a:solidFill>
                  <a:schemeClr val="accent4"/>
                </a:solidFill>
              </a:rPr>
              <a:t>What is Personal Leave and How do I use it?</a:t>
            </a:r>
          </a:p>
        </p:txBody>
      </p:sp>
      <p:sp>
        <p:nvSpPr>
          <p:cNvPr id="3" name="Subtitle 2">
            <a:extLst>
              <a:ext uri="{FF2B5EF4-FFF2-40B4-BE49-F238E27FC236}">
                <a16:creationId xmlns:a16="http://schemas.microsoft.com/office/drawing/2014/main" id="{C74DBEC9-E4E3-7658-2D42-CEBDFD80CE84}"/>
              </a:ext>
            </a:extLst>
          </p:cNvPr>
          <p:cNvSpPr>
            <a:spLocks noGrp="1"/>
          </p:cNvSpPr>
          <p:nvPr>
            <p:ph type="subTitle" idx="1"/>
          </p:nvPr>
        </p:nvSpPr>
        <p:spPr>
          <a:xfrm>
            <a:off x="630315" y="4296792"/>
            <a:ext cx="10884023" cy="961008"/>
          </a:xfrm>
        </p:spPr>
        <p:txBody>
          <a:bodyPr>
            <a:noAutofit/>
          </a:bodyPr>
          <a:lstStyle/>
          <a:p>
            <a:r>
              <a:rPr lang="en-US" sz="3200" dirty="0">
                <a:solidFill>
                  <a:schemeClr val="accent4"/>
                </a:solidFill>
              </a:rPr>
              <a:t>“How do I avoid this meeting without throwing a tantrum”</a:t>
            </a:r>
          </a:p>
        </p:txBody>
      </p:sp>
      <p:pic>
        <p:nvPicPr>
          <p:cNvPr id="5" name="Audio 4">
            <a:hlinkClick r:id="" action="ppaction://media"/>
            <a:extLst>
              <a:ext uri="{FF2B5EF4-FFF2-40B4-BE49-F238E27FC236}">
                <a16:creationId xmlns:a16="http://schemas.microsoft.com/office/drawing/2014/main" id="{F12DAF46-8D6B-C930-EE4D-C983CACD6E1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7822187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3A4B-3266-0F8D-2A0D-32E0869F2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C9C8F-00DD-A973-A7C1-57181DA27FFD}"/>
              </a:ext>
            </a:extLst>
          </p:cNvPr>
          <p:cNvSpPr>
            <a:spLocks noGrp="1"/>
          </p:cNvSpPr>
          <p:nvPr>
            <p:ph type="ctrTitle"/>
          </p:nvPr>
        </p:nvSpPr>
        <p:spPr>
          <a:xfrm>
            <a:off x="372862" y="163567"/>
            <a:ext cx="11452193" cy="981645"/>
          </a:xfrm>
        </p:spPr>
        <p:txBody>
          <a:bodyPr>
            <a:normAutofit/>
          </a:bodyPr>
          <a:lstStyle/>
          <a:p>
            <a:r>
              <a:rPr lang="en-US" dirty="0">
                <a:solidFill>
                  <a:schemeClr val="accent4"/>
                </a:solidFill>
              </a:rPr>
              <a:t>LSUE Faculty Personal Leave Policy</a:t>
            </a:r>
          </a:p>
        </p:txBody>
      </p:sp>
      <p:sp>
        <p:nvSpPr>
          <p:cNvPr id="3" name="Subtitle 2">
            <a:extLst>
              <a:ext uri="{FF2B5EF4-FFF2-40B4-BE49-F238E27FC236}">
                <a16:creationId xmlns:a16="http://schemas.microsoft.com/office/drawing/2014/main" id="{5822E343-F3A4-FBBA-4D66-1A2F6D233AE2}"/>
              </a:ext>
            </a:extLst>
          </p:cNvPr>
          <p:cNvSpPr>
            <a:spLocks noGrp="1"/>
          </p:cNvSpPr>
          <p:nvPr>
            <p:ph type="subTitle" idx="1"/>
          </p:nvPr>
        </p:nvSpPr>
        <p:spPr>
          <a:xfrm>
            <a:off x="0" y="1278385"/>
            <a:ext cx="12192000" cy="5299968"/>
          </a:xfrm>
        </p:spPr>
        <p:txBody>
          <a:bodyPr>
            <a:normAutofit fontScale="77500" lnSpcReduction="20000"/>
          </a:bodyPr>
          <a:lstStyle/>
          <a:p>
            <a:pPr algn="l"/>
            <a:r>
              <a:rPr lang="en-US" sz="4000" dirty="0">
                <a:solidFill>
                  <a:schemeClr val="accent4"/>
                </a:solidFill>
              </a:rPr>
              <a:t>Personal Leave: Academic and Unclassified Employees on Academic Year Employment </a:t>
            </a:r>
          </a:p>
          <a:p>
            <a:pPr marL="742950" indent="-742950" algn="l">
              <a:buAutoNum type="alphaUcPeriod"/>
            </a:pPr>
            <a:r>
              <a:rPr lang="en-US" sz="4000" dirty="0">
                <a:solidFill>
                  <a:schemeClr val="accent4"/>
                </a:solidFill>
              </a:rPr>
              <a:t>Regular full-time members of the academic staff and regular unclassified employees on academic year appointment, who do not receive annual leave shall be allowed to use up to two (2) day of Personal Leave per academic year for personal purposes. </a:t>
            </a:r>
          </a:p>
          <a:p>
            <a:pPr marL="742950" indent="-742950" algn="l">
              <a:buAutoNum type="alphaUcPeriod"/>
            </a:pPr>
            <a:r>
              <a:rPr lang="en-US" sz="4000" dirty="0">
                <a:solidFill>
                  <a:schemeClr val="accent4"/>
                </a:solidFill>
              </a:rPr>
              <a:t>All employees requesting Personal Leave shall give their immediate supervisor at least twenty-four (24) hour notice prior to taking leave.</a:t>
            </a:r>
          </a:p>
          <a:p>
            <a:pPr marL="742950" indent="-742950" algn="l">
              <a:buAutoNum type="alphaUcPeriod"/>
            </a:pPr>
            <a:r>
              <a:rPr lang="en-US" sz="4000" dirty="0">
                <a:solidFill>
                  <a:schemeClr val="accent4"/>
                </a:solidFill>
              </a:rPr>
              <a:t>Personal Leave used shall be deducted from the employee’s sick leave for the current year or sick leave accumulated as provided in Louisiana R.S. 17:47 paragraph F. </a:t>
            </a:r>
          </a:p>
          <a:p>
            <a:pPr marL="742950" indent="-742950" algn="l">
              <a:buAutoNum type="alphaUcPeriod"/>
            </a:pPr>
            <a:r>
              <a:rPr lang="en-US" sz="4000" dirty="0">
                <a:solidFill>
                  <a:schemeClr val="accent4"/>
                </a:solidFill>
              </a:rPr>
              <a:t>Personal Leave shall not be accumulated from year-to-year, nor shall it be compensated in any manner, including upon death or retirement as provided in Louisiana R.S. 17:47 paragraph F.</a:t>
            </a:r>
            <a:endParaRPr lang="en-US" sz="4800" dirty="0">
              <a:solidFill>
                <a:schemeClr val="accent4"/>
              </a:solidFill>
            </a:endParaRPr>
          </a:p>
        </p:txBody>
      </p:sp>
      <p:pic>
        <p:nvPicPr>
          <p:cNvPr id="5" name="Audio 4">
            <a:hlinkClick r:id="" action="ppaction://media"/>
            <a:extLst>
              <a:ext uri="{FF2B5EF4-FFF2-40B4-BE49-F238E27FC236}">
                <a16:creationId xmlns:a16="http://schemas.microsoft.com/office/drawing/2014/main" id="{821AB780-DDA9-9DF4-8D47-7E3C4E3DB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3681564"/>
      </p:ext>
    </p:extLst>
  </p:cSld>
  <p:clrMapOvr>
    <a:masterClrMapping/>
  </p:clrMapOvr>
  <mc:AlternateContent xmlns:mc="http://schemas.openxmlformats.org/markup-compatibility/2006" xmlns:p14="http://schemas.microsoft.com/office/powerpoint/2010/main">
    <mc:Choice Requires="p14">
      <p:transition spd="slow" p14:dur="2000" advTm="131542"/>
    </mc:Choice>
    <mc:Fallback xmlns="">
      <p:transition spd="slow" advTm="13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16E3-6ED7-62F4-70ED-2681C4021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3FAF5-3B32-EA4E-8095-8957B7F2F934}"/>
              </a:ext>
            </a:extLst>
          </p:cNvPr>
          <p:cNvSpPr>
            <a:spLocks noGrp="1"/>
          </p:cNvSpPr>
          <p:nvPr>
            <p:ph type="ctrTitle"/>
          </p:nvPr>
        </p:nvSpPr>
        <p:spPr>
          <a:xfrm>
            <a:off x="1524000" y="536435"/>
            <a:ext cx="9144000" cy="981645"/>
          </a:xfrm>
        </p:spPr>
        <p:txBody>
          <a:bodyPr/>
          <a:lstStyle/>
          <a:p>
            <a:r>
              <a:rPr lang="en-US" dirty="0">
                <a:solidFill>
                  <a:schemeClr val="accent4"/>
                </a:solidFill>
              </a:rPr>
              <a:t>What is the CGS?</a:t>
            </a:r>
          </a:p>
        </p:txBody>
      </p:sp>
      <p:sp>
        <p:nvSpPr>
          <p:cNvPr id="3" name="Subtitle 2">
            <a:extLst>
              <a:ext uri="{FF2B5EF4-FFF2-40B4-BE49-F238E27FC236}">
                <a16:creationId xmlns:a16="http://schemas.microsoft.com/office/drawing/2014/main" id="{D4D348DB-6059-8BE8-F910-C2DE50AD81E1}"/>
              </a:ext>
            </a:extLst>
          </p:cNvPr>
          <p:cNvSpPr>
            <a:spLocks noGrp="1"/>
          </p:cNvSpPr>
          <p:nvPr>
            <p:ph type="subTitle" idx="1"/>
          </p:nvPr>
        </p:nvSpPr>
        <p:spPr>
          <a:xfrm>
            <a:off x="550416" y="2041864"/>
            <a:ext cx="10117584" cy="3215936"/>
          </a:xfrm>
        </p:spPr>
        <p:txBody>
          <a:bodyPr>
            <a:normAutofit/>
          </a:bodyPr>
          <a:lstStyle/>
          <a:p>
            <a:pPr algn="l"/>
            <a:r>
              <a:rPr lang="en-US" sz="4000" dirty="0">
                <a:solidFill>
                  <a:schemeClr val="accent4"/>
                </a:solidFill>
              </a:rPr>
              <a:t>30 hours of college level coursework</a:t>
            </a:r>
          </a:p>
          <a:p>
            <a:pPr algn="l"/>
            <a:r>
              <a:rPr lang="en-US" sz="4000" dirty="0">
                <a:solidFill>
                  <a:schemeClr val="accent4"/>
                </a:solidFill>
              </a:rPr>
              <a:t>	24 hours of general education coursework</a:t>
            </a:r>
          </a:p>
          <a:p>
            <a:pPr algn="l"/>
            <a:r>
              <a:rPr lang="en-US" sz="4000" dirty="0">
                <a:solidFill>
                  <a:schemeClr val="accent4"/>
                </a:solidFill>
              </a:rPr>
              <a:t>	6 hours of college level electives</a:t>
            </a:r>
          </a:p>
          <a:p>
            <a:pPr algn="l"/>
            <a:r>
              <a:rPr lang="en-US" sz="3200" dirty="0">
                <a:solidFill>
                  <a:schemeClr val="accent4"/>
                </a:solidFill>
              </a:rPr>
              <a:t>	</a:t>
            </a:r>
          </a:p>
        </p:txBody>
      </p:sp>
      <p:pic>
        <p:nvPicPr>
          <p:cNvPr id="6" name="Audio 5">
            <a:hlinkClick r:id="" action="ppaction://media"/>
            <a:extLst>
              <a:ext uri="{FF2B5EF4-FFF2-40B4-BE49-F238E27FC236}">
                <a16:creationId xmlns:a16="http://schemas.microsoft.com/office/drawing/2014/main" id="{8F882D06-9E26-063B-5BC1-D803BCECF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0073420"/>
      </p:ext>
    </p:extLst>
  </p:cSld>
  <p:clrMapOvr>
    <a:masterClrMapping/>
  </p:clrMapOvr>
  <mc:AlternateContent xmlns:mc="http://schemas.openxmlformats.org/markup-compatibility/2006" xmlns:p14="http://schemas.microsoft.com/office/powerpoint/2010/main">
    <mc:Choice Requires="p14">
      <p:transition spd="slow" p14:dur="2000" advTm="62716"/>
    </mc:Choice>
    <mc:Fallback xmlns="">
      <p:transition spd="slow" advTm="6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9EED-37A9-2CF7-0201-189C00099F01}"/>
              </a:ext>
            </a:extLst>
          </p:cNvPr>
          <p:cNvSpPr>
            <a:spLocks noGrp="1"/>
          </p:cNvSpPr>
          <p:nvPr>
            <p:ph type="title"/>
          </p:nvPr>
        </p:nvSpPr>
        <p:spPr/>
        <p:txBody>
          <a:bodyPr/>
          <a:lstStyle/>
          <a:p>
            <a:pPr algn="ctr"/>
            <a:r>
              <a:rPr lang="en-US" dirty="0">
                <a:solidFill>
                  <a:schemeClr val="accent4"/>
                </a:solidFill>
              </a:rPr>
              <a:t>As a 9-month faculty member, could I be someplace else right now?</a:t>
            </a:r>
          </a:p>
        </p:txBody>
      </p:sp>
      <p:sp>
        <p:nvSpPr>
          <p:cNvPr id="3" name="Content Placeholder 2">
            <a:extLst>
              <a:ext uri="{FF2B5EF4-FFF2-40B4-BE49-F238E27FC236}">
                <a16:creationId xmlns:a16="http://schemas.microsoft.com/office/drawing/2014/main" id="{C0C3BDE2-5F42-B3C5-E8B3-17EFCF83523A}"/>
              </a:ext>
            </a:extLst>
          </p:cNvPr>
          <p:cNvSpPr>
            <a:spLocks noGrp="1"/>
          </p:cNvSpPr>
          <p:nvPr>
            <p:ph idx="1"/>
          </p:nvPr>
        </p:nvSpPr>
        <p:spPr/>
        <p:txBody>
          <a:bodyPr>
            <a:normAutofit fontScale="85000" lnSpcReduction="20000"/>
          </a:bodyPr>
          <a:lstStyle/>
          <a:p>
            <a:pPr marL="0" indent="0">
              <a:buNone/>
            </a:pPr>
            <a:r>
              <a:rPr lang="en-US" sz="3600" dirty="0">
                <a:solidFill>
                  <a:schemeClr val="accent4"/>
                </a:solidFill>
              </a:rPr>
              <a:t>Necessary Questions:</a:t>
            </a:r>
          </a:p>
          <a:p>
            <a:pPr marL="514350" indent="-514350">
              <a:buAutoNum type="arabicPeriod"/>
            </a:pPr>
            <a:r>
              <a:rPr lang="en-US" sz="3600" dirty="0">
                <a:solidFill>
                  <a:schemeClr val="accent4"/>
                </a:solidFill>
              </a:rPr>
              <a:t>Do I still have enough personal leave to request time off?  Y/N</a:t>
            </a:r>
          </a:p>
          <a:p>
            <a:pPr marL="514350" indent="-514350">
              <a:buAutoNum type="arabicPeriod"/>
            </a:pPr>
            <a:r>
              <a:rPr lang="en-US" sz="3600" dirty="0">
                <a:solidFill>
                  <a:schemeClr val="accent4"/>
                </a:solidFill>
              </a:rPr>
              <a:t>Do I have 24 hours or more to inform my immediate supervisor (dean) that I wish to use personal hours during a workday? Y/N</a:t>
            </a:r>
          </a:p>
          <a:p>
            <a:pPr marL="514350" indent="-514350">
              <a:buAutoNum type="arabicPeriod"/>
            </a:pPr>
            <a:r>
              <a:rPr lang="en-US" sz="3600" dirty="0">
                <a:solidFill>
                  <a:schemeClr val="accent4"/>
                </a:solidFill>
              </a:rPr>
              <a:t>Did my immediate supervisor (dean) approve my leave? Y/N</a:t>
            </a:r>
          </a:p>
          <a:p>
            <a:pPr marL="457200" lvl="1" indent="0">
              <a:buNone/>
            </a:pPr>
            <a:endParaRPr lang="en-US" sz="3600" dirty="0">
              <a:solidFill>
                <a:schemeClr val="accent4"/>
              </a:solidFill>
            </a:endParaRPr>
          </a:p>
          <a:p>
            <a:pPr marL="457200" lvl="1" indent="0">
              <a:buNone/>
            </a:pPr>
            <a:r>
              <a:rPr lang="en-US" sz="3600" dirty="0">
                <a:solidFill>
                  <a:schemeClr val="accent4"/>
                </a:solidFill>
              </a:rPr>
              <a:t>If all are Y, you are good!  You are only here now because you chose not to use personal leave!  </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pic>
        <p:nvPicPr>
          <p:cNvPr id="5" name="Audio 4">
            <a:hlinkClick r:id="" action="ppaction://media"/>
            <a:extLst>
              <a:ext uri="{FF2B5EF4-FFF2-40B4-BE49-F238E27FC236}">
                <a16:creationId xmlns:a16="http://schemas.microsoft.com/office/drawing/2014/main" id="{3F56FD79-94C6-10B1-587B-4ABA61F88B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8705569"/>
      </p:ext>
    </p:extLst>
  </p:cSld>
  <p:clrMapOvr>
    <a:masterClrMapping/>
  </p:clrMapOvr>
  <mc:AlternateContent xmlns:mc="http://schemas.openxmlformats.org/markup-compatibility/2006" xmlns:p14="http://schemas.microsoft.com/office/powerpoint/2010/main">
    <mc:Choice Requires="p14">
      <p:transition spd="slow" p14:dur="2000" advTm="182688"/>
    </mc:Choice>
    <mc:Fallback xmlns="">
      <p:transition spd="slow" advTm="18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8B7E58-75DE-C33E-BCA2-3F817B9267FC}"/>
              </a:ext>
            </a:extLst>
          </p:cNvPr>
          <p:cNvSpPr txBox="1"/>
          <p:nvPr/>
        </p:nvSpPr>
        <p:spPr>
          <a:xfrm>
            <a:off x="0" y="1916694"/>
            <a:ext cx="12192000" cy="2554545"/>
          </a:xfrm>
          <a:prstGeom prst="rect">
            <a:avLst/>
          </a:prstGeom>
          <a:noFill/>
        </p:spPr>
        <p:txBody>
          <a:bodyPr wrap="square">
            <a:spAutoFit/>
          </a:bodyPr>
          <a:lstStyle/>
          <a:p>
            <a:pPr marL="457200" lvl="1" indent="0" algn="ctr">
              <a:buNone/>
            </a:pPr>
            <a:r>
              <a:rPr lang="en-US" sz="4000" dirty="0">
                <a:solidFill>
                  <a:schemeClr val="accent4"/>
                </a:solidFill>
              </a:rPr>
              <a:t>Thank you for your dedication to the mission and goals of LSUE!  </a:t>
            </a:r>
          </a:p>
          <a:p>
            <a:pPr marL="457200" lvl="1" indent="0" algn="ctr">
              <a:buNone/>
            </a:pPr>
            <a:endParaRPr lang="en-US" sz="4000" dirty="0">
              <a:solidFill>
                <a:schemeClr val="accent4"/>
              </a:solidFill>
            </a:endParaRPr>
          </a:p>
          <a:p>
            <a:pPr marL="457200" lvl="1" indent="0" algn="ctr">
              <a:buNone/>
            </a:pPr>
            <a:r>
              <a:rPr lang="en-US" sz="4000" dirty="0">
                <a:solidFill>
                  <a:schemeClr val="accent4"/>
                </a:solidFill>
              </a:rPr>
              <a:t>Have a great day!</a:t>
            </a:r>
          </a:p>
        </p:txBody>
      </p:sp>
      <p:pic>
        <p:nvPicPr>
          <p:cNvPr id="7" name="Audio 6">
            <a:hlinkClick r:id="" action="ppaction://media"/>
            <a:extLst>
              <a:ext uri="{FF2B5EF4-FFF2-40B4-BE49-F238E27FC236}">
                <a16:creationId xmlns:a16="http://schemas.microsoft.com/office/drawing/2014/main" id="{AFE6BA17-7839-9F3B-1691-14D41041F2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3462147"/>
      </p:ext>
    </p:extLst>
  </p:cSld>
  <p:clrMapOvr>
    <a:masterClrMapping/>
  </p:clrMapOvr>
  <mc:AlternateContent xmlns:mc="http://schemas.openxmlformats.org/markup-compatibility/2006" xmlns:p14="http://schemas.microsoft.com/office/powerpoint/2010/main">
    <mc:Choice Requires="p14">
      <p:transition spd="slow" p14:dur="2000" advTm="25850"/>
    </mc:Choice>
    <mc:Fallback xmlns="">
      <p:transition spd="slow" advTm="2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11E6A-B3EA-DDB3-D2DB-22332E4A2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117D1-7733-F22B-3B8B-E56F95E1AEBC}"/>
              </a:ext>
            </a:extLst>
          </p:cNvPr>
          <p:cNvSpPr>
            <a:spLocks noGrp="1"/>
          </p:cNvSpPr>
          <p:nvPr>
            <p:ph type="ctrTitle"/>
          </p:nvPr>
        </p:nvSpPr>
        <p:spPr>
          <a:xfrm>
            <a:off x="1524000" y="536435"/>
            <a:ext cx="9144000" cy="981645"/>
          </a:xfrm>
        </p:spPr>
        <p:txBody>
          <a:bodyPr/>
          <a:lstStyle/>
          <a:p>
            <a:r>
              <a:rPr lang="en-US" dirty="0">
                <a:solidFill>
                  <a:schemeClr val="accent4"/>
                </a:solidFill>
              </a:rPr>
              <a:t>What is the CGS?</a:t>
            </a:r>
          </a:p>
        </p:txBody>
      </p:sp>
      <p:graphicFrame>
        <p:nvGraphicFramePr>
          <p:cNvPr id="4" name="Table 3">
            <a:extLst>
              <a:ext uri="{FF2B5EF4-FFF2-40B4-BE49-F238E27FC236}">
                <a16:creationId xmlns:a16="http://schemas.microsoft.com/office/drawing/2014/main" id="{50BF48A8-06BC-EB28-0B5E-0C33A4F2BEDE}"/>
              </a:ext>
            </a:extLst>
          </p:cNvPr>
          <p:cNvGraphicFramePr>
            <a:graphicFrameLocks noGrp="1"/>
          </p:cNvGraphicFramePr>
          <p:nvPr>
            <p:extLst>
              <p:ext uri="{D42A27DB-BD31-4B8C-83A1-F6EECF244321}">
                <p14:modId xmlns:p14="http://schemas.microsoft.com/office/powerpoint/2010/main" val="579283918"/>
              </p:ext>
            </p:extLst>
          </p:nvPr>
        </p:nvGraphicFramePr>
        <p:xfrm>
          <a:off x="2325950" y="1438183"/>
          <a:ext cx="7368467" cy="4767696"/>
        </p:xfrm>
        <a:graphic>
          <a:graphicData uri="http://schemas.openxmlformats.org/drawingml/2006/table">
            <a:tbl>
              <a:tblPr/>
              <a:tblGrid>
                <a:gridCol w="3135846">
                  <a:extLst>
                    <a:ext uri="{9D8B030D-6E8A-4147-A177-3AD203B41FA5}">
                      <a16:colId xmlns:a16="http://schemas.microsoft.com/office/drawing/2014/main" val="889025811"/>
                    </a:ext>
                  </a:extLst>
                </a:gridCol>
                <a:gridCol w="1004088">
                  <a:extLst>
                    <a:ext uri="{9D8B030D-6E8A-4147-A177-3AD203B41FA5}">
                      <a16:colId xmlns:a16="http://schemas.microsoft.com/office/drawing/2014/main" val="1072140027"/>
                    </a:ext>
                  </a:extLst>
                </a:gridCol>
                <a:gridCol w="865061">
                  <a:extLst>
                    <a:ext uri="{9D8B030D-6E8A-4147-A177-3AD203B41FA5}">
                      <a16:colId xmlns:a16="http://schemas.microsoft.com/office/drawing/2014/main" val="2576391295"/>
                    </a:ext>
                  </a:extLst>
                </a:gridCol>
                <a:gridCol w="540663">
                  <a:extLst>
                    <a:ext uri="{9D8B030D-6E8A-4147-A177-3AD203B41FA5}">
                      <a16:colId xmlns:a16="http://schemas.microsoft.com/office/drawing/2014/main" val="1745292618"/>
                    </a:ext>
                  </a:extLst>
                </a:gridCol>
                <a:gridCol w="679692">
                  <a:extLst>
                    <a:ext uri="{9D8B030D-6E8A-4147-A177-3AD203B41FA5}">
                      <a16:colId xmlns:a16="http://schemas.microsoft.com/office/drawing/2014/main" val="183519408"/>
                    </a:ext>
                  </a:extLst>
                </a:gridCol>
                <a:gridCol w="1143117">
                  <a:extLst>
                    <a:ext uri="{9D8B030D-6E8A-4147-A177-3AD203B41FA5}">
                      <a16:colId xmlns:a16="http://schemas.microsoft.com/office/drawing/2014/main" val="3437622999"/>
                    </a:ext>
                  </a:extLst>
                </a:gridCol>
              </a:tblGrid>
              <a:tr h="266509">
                <a:tc gridSpan="6">
                  <a:txBody>
                    <a:bodyPr/>
                    <a:lstStyle/>
                    <a:p>
                      <a:pPr algn="ctr" fontAlgn="b"/>
                      <a:r>
                        <a:rPr lang="en-US" sz="1300" b="1" i="0" u="none" strike="noStrike">
                          <a:solidFill>
                            <a:srgbClr val="000000"/>
                          </a:solidFill>
                          <a:effectLst/>
                          <a:latin typeface="Times New Roman" panose="02020603050405020304" pitchFamily="18" charset="0"/>
                        </a:rPr>
                        <a:t>Certificate of General Studies</a:t>
                      </a:r>
                    </a:p>
                  </a:txBody>
                  <a:tcPr marL="6810" marR="6810" marT="6810" marB="4085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2045512"/>
                  </a:ext>
                </a:extLst>
              </a:tr>
              <a:tr h="349133">
                <a:tc>
                  <a:txBody>
                    <a:bodyPr/>
                    <a:lstStyle/>
                    <a:p>
                      <a:pPr algn="l" fontAlgn="b"/>
                      <a:r>
                        <a:rPr lang="en-US" sz="900" b="1" i="0" u="none" strike="noStrike">
                          <a:solidFill>
                            <a:srgbClr val="000000"/>
                          </a:solidFill>
                          <a:effectLst/>
                          <a:latin typeface="Times New Roman" panose="02020603050405020304" pitchFamily="18" charset="0"/>
                        </a:rPr>
                        <a:t>General Education Courses</a:t>
                      </a:r>
                      <a:r>
                        <a:rPr lang="en-US" sz="900" b="1" i="0" u="none" strike="noStrike" baseline="30000">
                          <a:solidFill>
                            <a:srgbClr val="000000"/>
                          </a:solidFill>
                          <a:effectLst/>
                          <a:latin typeface="Times New Roman" panose="02020603050405020304" pitchFamily="18" charset="0"/>
                        </a:rPr>
                        <a:t>1</a:t>
                      </a:r>
                      <a:endParaRPr lang="en-US" sz="900" b="1" i="0" u="none" strike="noStrike">
                        <a:solidFill>
                          <a:srgbClr val="000000"/>
                        </a:solidFill>
                        <a:effectLst/>
                        <a:latin typeface="Times New Roman" panose="02020603050405020304" pitchFamily="18" charset="0"/>
                      </a:endParaRPr>
                    </a:p>
                  </a:txBody>
                  <a:tcPr marL="6810" marR="6810" marT="6810" marB="4085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Course Taken</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Semester</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Grade</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Cred.</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Transfer Equiv or sub.</a:t>
                      </a: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extLst>
                  <a:ext uri="{0D108BD9-81ED-4DB2-BD59-A6C34878D82A}">
                    <a16:rowId xmlns:a16="http://schemas.microsoft.com/office/drawing/2014/main" val="3075110600"/>
                  </a:ext>
                </a:extLst>
              </a:tr>
              <a:tr h="216935">
                <a:tc>
                  <a:txBody>
                    <a:bodyPr/>
                    <a:lstStyle/>
                    <a:p>
                      <a:pPr algn="l" fontAlgn="ctr"/>
                      <a:r>
                        <a:rPr lang="en-US" sz="900" b="0" i="0" u="none" strike="noStrike">
                          <a:solidFill>
                            <a:srgbClr val="000000"/>
                          </a:solidFill>
                          <a:effectLst/>
                          <a:latin typeface="Times New Roman" panose="02020603050405020304" pitchFamily="18" charset="0"/>
                        </a:rPr>
                        <a:t>ENGL 1001</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0924522"/>
                  </a:ext>
                </a:extLst>
              </a:tr>
              <a:tr h="216935">
                <a:tc>
                  <a:txBody>
                    <a:bodyPr/>
                    <a:lstStyle/>
                    <a:p>
                      <a:pPr algn="l" fontAlgn="ctr"/>
                      <a:r>
                        <a:rPr lang="en-US" sz="900" b="0" i="0" u="none" strike="noStrike">
                          <a:solidFill>
                            <a:srgbClr val="000000"/>
                          </a:solidFill>
                          <a:effectLst/>
                          <a:latin typeface="Times New Roman" panose="02020603050405020304" pitchFamily="18" charset="0"/>
                        </a:rPr>
                        <a:t>ENGL 1002</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0679437"/>
                  </a:ext>
                </a:extLst>
              </a:tr>
              <a:tr h="216935">
                <a:tc>
                  <a:txBody>
                    <a:bodyPr/>
                    <a:lstStyle/>
                    <a:p>
                      <a:pPr algn="l" fontAlgn="ctr"/>
                      <a:r>
                        <a:rPr lang="en-US" sz="900" b="0" i="0" u="none" strike="noStrike">
                          <a:solidFill>
                            <a:srgbClr val="000000"/>
                          </a:solidFill>
                          <a:effectLst/>
                          <a:latin typeface="Times New Roman" panose="02020603050405020304" pitchFamily="18" charset="0"/>
                        </a:rPr>
                        <a:t>Gen.-Ed. MATH</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537502"/>
                  </a:ext>
                </a:extLst>
              </a:tr>
              <a:tr h="216935">
                <a:tc>
                  <a:txBody>
                    <a:bodyPr/>
                    <a:lstStyle/>
                    <a:p>
                      <a:pPr algn="l" fontAlgn="ctr"/>
                      <a:r>
                        <a:rPr lang="en-US" sz="900" b="0" i="0" u="none" strike="noStrike">
                          <a:solidFill>
                            <a:srgbClr val="000000"/>
                          </a:solidFill>
                          <a:effectLst/>
                          <a:latin typeface="Times New Roman" panose="02020603050405020304" pitchFamily="18" charset="0"/>
                        </a:rPr>
                        <a:t>Gen.-Ed. Natural  Science</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2450162"/>
                  </a:ext>
                </a:extLst>
              </a:tr>
              <a:tr h="216935">
                <a:tc>
                  <a:txBody>
                    <a:bodyPr/>
                    <a:lstStyle/>
                    <a:p>
                      <a:pPr algn="l" fontAlgn="ctr"/>
                      <a:r>
                        <a:rPr lang="en-US" sz="900" b="0" i="0" u="none" strike="noStrike">
                          <a:solidFill>
                            <a:srgbClr val="000000"/>
                          </a:solidFill>
                          <a:effectLst/>
                          <a:latin typeface="Times New Roman" panose="02020603050405020304" pitchFamily="18" charset="0"/>
                        </a:rPr>
                        <a:t>Gen.-Ed Social Science </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296820"/>
                  </a:ext>
                </a:extLst>
              </a:tr>
              <a:tr h="216935">
                <a:tc>
                  <a:txBody>
                    <a:bodyPr/>
                    <a:lstStyle/>
                    <a:p>
                      <a:pPr algn="l" fontAlgn="ctr"/>
                      <a:r>
                        <a:rPr lang="en-US" sz="900" b="0" i="0" u="none" strike="noStrike" dirty="0">
                          <a:solidFill>
                            <a:srgbClr val="000000"/>
                          </a:solidFill>
                          <a:effectLst/>
                          <a:latin typeface="Times New Roman" panose="02020603050405020304" pitchFamily="18" charset="0"/>
                        </a:rPr>
                        <a:t>Gen.-Ed. Humanities </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1580147"/>
                  </a:ext>
                </a:extLst>
              </a:tr>
              <a:tr h="216935">
                <a:tc>
                  <a:txBody>
                    <a:bodyPr/>
                    <a:lstStyle/>
                    <a:p>
                      <a:pPr algn="l" fontAlgn="ctr"/>
                      <a:r>
                        <a:rPr lang="en-US" sz="900" b="0" i="0" u="none" strike="noStrike">
                          <a:solidFill>
                            <a:srgbClr val="000000"/>
                          </a:solidFill>
                          <a:effectLst/>
                          <a:latin typeface="Times New Roman" panose="02020603050405020304" pitchFamily="18" charset="0"/>
                        </a:rPr>
                        <a:t>Gen.-Ed. Fine Arts </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dirty="0">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11719528"/>
                  </a:ext>
                </a:extLst>
              </a:tr>
              <a:tr h="497856">
                <a:tc>
                  <a:txBody>
                    <a:bodyPr/>
                    <a:lstStyle/>
                    <a:p>
                      <a:pPr algn="l" fontAlgn="ctr"/>
                      <a:r>
                        <a:rPr lang="en-US" sz="900" b="0" i="0" u="none" strike="noStrike">
                          <a:solidFill>
                            <a:srgbClr val="000000"/>
                          </a:solidFill>
                          <a:effectLst/>
                          <a:latin typeface="Times New Roman" panose="02020603050405020304" pitchFamily="18" charset="0"/>
                        </a:rPr>
                        <a:t>Gen.-Ed. Elective Course                                                (any gen. ed. humanities, mathematics, natural science, or social science course) </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dirty="0">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7344208"/>
                  </a:ext>
                </a:extLst>
              </a:tr>
              <a:tr h="200410">
                <a:tc>
                  <a:txBody>
                    <a:bodyPr/>
                    <a:lstStyle/>
                    <a:p>
                      <a:pPr algn="l" fontAlgn="ctr"/>
                      <a:r>
                        <a:rPr lang="en-US" sz="900" b="1" i="0" u="none" strike="noStrike">
                          <a:solidFill>
                            <a:srgbClr val="000000"/>
                          </a:solidFill>
                          <a:effectLst/>
                          <a:latin typeface="Times New Roman" panose="02020603050405020304" pitchFamily="18" charset="0"/>
                        </a:rPr>
                        <a:t>Total Gen. Ed. course credits</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dirty="0">
                          <a:solidFill>
                            <a:srgbClr val="000000"/>
                          </a:solidFill>
                          <a:effectLst/>
                          <a:latin typeface="Times New Roman" panose="02020603050405020304" pitchFamily="18" charset="0"/>
                        </a:rPr>
                        <a:t>24</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1"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90053303"/>
                  </a:ext>
                </a:extLst>
              </a:tr>
              <a:tr h="349133">
                <a:tc>
                  <a:txBody>
                    <a:bodyPr/>
                    <a:lstStyle/>
                    <a:p>
                      <a:pPr algn="l" fontAlgn="b"/>
                      <a:r>
                        <a:rPr lang="en-US" sz="900" b="1" i="0" u="none" strike="noStrike">
                          <a:solidFill>
                            <a:srgbClr val="000000"/>
                          </a:solidFill>
                          <a:effectLst/>
                          <a:latin typeface="Times New Roman" panose="02020603050405020304" pitchFamily="18" charset="0"/>
                        </a:rPr>
                        <a:t>Elective Courses</a:t>
                      </a:r>
                    </a:p>
                  </a:txBody>
                  <a:tcPr marL="6810" marR="6810" marT="6810" marB="4085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Course Taken</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Semester</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Grade</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dirty="0">
                          <a:solidFill>
                            <a:srgbClr val="000000"/>
                          </a:solidFill>
                          <a:effectLst/>
                          <a:latin typeface="Times New Roman" panose="02020603050405020304" pitchFamily="18" charset="0"/>
                        </a:rPr>
                        <a:t>Cred.</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tc>
                  <a:txBody>
                    <a:bodyPr/>
                    <a:lstStyle/>
                    <a:p>
                      <a:pPr algn="ctr" fontAlgn="ctr"/>
                      <a:r>
                        <a:rPr lang="en-US" sz="900" b="1" i="0" u="none" strike="noStrike">
                          <a:solidFill>
                            <a:srgbClr val="000000"/>
                          </a:solidFill>
                          <a:effectLst/>
                          <a:latin typeface="Times New Roman" panose="02020603050405020304" pitchFamily="18" charset="0"/>
                        </a:rPr>
                        <a:t>Transfer Equiv or sub.</a:t>
                      </a: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ADF9"/>
                    </a:solidFill>
                  </a:tcPr>
                </a:tc>
                <a:extLst>
                  <a:ext uri="{0D108BD9-81ED-4DB2-BD59-A6C34878D82A}">
                    <a16:rowId xmlns:a16="http://schemas.microsoft.com/office/drawing/2014/main" val="3888178087"/>
                  </a:ext>
                </a:extLst>
              </a:tr>
              <a:tr h="200410">
                <a:tc>
                  <a:txBody>
                    <a:bodyPr/>
                    <a:lstStyle/>
                    <a:p>
                      <a:pPr algn="l" fontAlgn="ctr"/>
                      <a:r>
                        <a:rPr lang="en-US" sz="900" b="0" i="0" u="none" strike="noStrike">
                          <a:solidFill>
                            <a:srgbClr val="000000"/>
                          </a:solidFill>
                          <a:effectLst/>
                          <a:latin typeface="Times New Roman" panose="02020603050405020304" pitchFamily="18" charset="0"/>
                        </a:rPr>
                        <a:t>Elective Course (any college level credit course)</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9668462"/>
                  </a:ext>
                </a:extLst>
              </a:tr>
              <a:tr h="200410">
                <a:tc>
                  <a:txBody>
                    <a:bodyPr/>
                    <a:lstStyle/>
                    <a:p>
                      <a:pPr algn="l" fontAlgn="ctr"/>
                      <a:r>
                        <a:rPr lang="en-US" sz="900" b="0" i="0" u="none" strike="noStrike">
                          <a:solidFill>
                            <a:srgbClr val="000000"/>
                          </a:solidFill>
                          <a:effectLst/>
                          <a:latin typeface="Times New Roman" panose="02020603050405020304" pitchFamily="18" charset="0"/>
                        </a:rPr>
                        <a:t>Elective Course (any college level credit course)</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Times New Roman" panose="02020603050405020304" pitchFamily="18" charset="0"/>
                        </a:rPr>
                        <a:t>3</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900" b="0" i="0" u="none" strike="noStrike" dirty="0">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56338403"/>
                  </a:ext>
                </a:extLst>
              </a:tr>
              <a:tr h="203051">
                <a:tc>
                  <a:txBody>
                    <a:bodyPr/>
                    <a:lstStyle/>
                    <a:p>
                      <a:pPr algn="l" fontAlgn="ctr"/>
                      <a:r>
                        <a:rPr lang="en-US" sz="900" b="1" i="0" u="none" strike="noStrike">
                          <a:solidFill>
                            <a:srgbClr val="000000"/>
                          </a:solidFill>
                          <a:effectLst/>
                          <a:latin typeface="Times New Roman" panose="02020603050405020304" pitchFamily="18" charset="0"/>
                        </a:rPr>
                        <a:t>Total other required course credits</a:t>
                      </a:r>
                    </a:p>
                  </a:txBody>
                  <a:tcPr marL="6810" marR="6810" marT="6810" marB="40858"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auto"/>
                      <a:endParaRPr lang="en-US" sz="900" b="0" i="0" u="none" strike="noStrike">
                        <a:solidFill>
                          <a:srgbClr val="000000"/>
                        </a:solidFill>
                        <a:effectLst/>
                        <a:latin typeface="Times New Roman" panose="02020603050405020304" pitchFamily="18" charset="0"/>
                      </a:endParaRPr>
                    </a:p>
                  </a:txBody>
                  <a:tcPr marL="6810" marR="6810" marT="6810" marB="40858"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Times New Roman" panose="02020603050405020304" pitchFamily="18" charset="0"/>
                        </a:rPr>
                        <a:t>6</a:t>
                      </a:r>
                    </a:p>
                  </a:txBody>
                  <a:tcPr marL="6810" marR="6810" marT="6810" marB="4085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0" i="0" u="none" strike="noStrike" dirty="0">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22299240"/>
                  </a:ext>
                </a:extLst>
              </a:tr>
              <a:tr h="203051">
                <a:tc>
                  <a:txBody>
                    <a:bodyPr/>
                    <a:lstStyle/>
                    <a:p>
                      <a:pPr algn="l" fontAlgn="ctr"/>
                      <a:r>
                        <a:rPr lang="en-US" sz="900" b="1" i="0" u="none" strike="noStrike">
                          <a:solidFill>
                            <a:srgbClr val="000000"/>
                          </a:solidFill>
                          <a:effectLst/>
                          <a:latin typeface="Times New Roman" panose="02020603050405020304" pitchFamily="18" charset="0"/>
                        </a:rPr>
                        <a:t>Total Hours</a:t>
                      </a:r>
                    </a:p>
                  </a:txBody>
                  <a:tcPr marL="6810" marR="6810" marT="6810" marB="40858"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Times New Roman" panose="02020603050405020304" pitchFamily="18" charset="0"/>
                        </a:rPr>
                        <a:t>30</a:t>
                      </a:r>
                    </a:p>
                  </a:txBody>
                  <a:tcPr marL="6810" marR="6810" marT="6810" marB="4085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0" i="0" u="none" strike="noStrike">
                        <a:solidFill>
                          <a:srgbClr val="000000"/>
                        </a:solidFill>
                        <a:effectLst/>
                        <a:latin typeface="Times New Roman" panose="02020603050405020304" pitchFamily="18" charset="0"/>
                      </a:endParaRPr>
                    </a:p>
                  </a:txBody>
                  <a:tcPr marL="6810" marR="6810" marT="6810" marB="40858"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61116072"/>
                  </a:ext>
                </a:extLst>
              </a:tr>
              <a:tr h="767904">
                <a:tc gridSpan="6">
                  <a:txBody>
                    <a:bodyPr/>
                    <a:lstStyle/>
                    <a:p>
                      <a:pPr algn="l" fontAlgn="b"/>
                      <a:r>
                        <a:rPr lang="en-US" sz="1600" b="0" i="0" u="none" strike="noStrike" baseline="30000" dirty="0">
                          <a:solidFill>
                            <a:schemeClr val="accent4"/>
                          </a:solidFill>
                          <a:effectLst/>
                          <a:latin typeface="Times New Roman" panose="02020603050405020304" pitchFamily="18" charset="0"/>
                        </a:rPr>
                        <a:t>1</a:t>
                      </a:r>
                      <a:r>
                        <a:rPr lang="en-US" sz="1600" b="0" i="0" u="none" strike="noStrike" dirty="0">
                          <a:solidFill>
                            <a:schemeClr val="accent4"/>
                          </a:solidFill>
                          <a:effectLst/>
                          <a:latin typeface="Times New Roman" panose="02020603050405020304" pitchFamily="18" charset="0"/>
                        </a:rPr>
                        <a:t>Students are strongly encouraged to consult with an advisor at their expected transfer institution to obtain program requirements and specific course recommendations in order to prepare for a particular major. </a:t>
                      </a: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800" b="0" i="0" u="none" strike="noStrike" dirty="0">
                        <a:solidFill>
                          <a:srgbClr val="000000"/>
                        </a:solidFill>
                        <a:effectLst/>
                        <a:latin typeface="Times New Roman" panose="02020603050405020304" pitchFamily="18" charset="0"/>
                      </a:endParaRP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800" b="0" i="0" u="none" strike="noStrike">
                        <a:solidFill>
                          <a:srgbClr val="000000"/>
                        </a:solidFill>
                        <a:effectLst/>
                        <a:latin typeface="Times New Roman" panose="02020603050405020304" pitchFamily="18" charset="0"/>
                      </a:endParaRP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ctr" fontAlgn="b"/>
                      <a:endParaRPr lang="en-US" sz="800" b="0" i="0" u="none" strike="noStrike">
                        <a:solidFill>
                          <a:srgbClr val="000000"/>
                        </a:solidFill>
                        <a:effectLst/>
                        <a:latin typeface="Times New Roman" panose="02020603050405020304" pitchFamily="18" charset="0"/>
                      </a:endParaRP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800" b="0" i="0" u="none" strike="noStrike">
                        <a:solidFill>
                          <a:srgbClr val="000000"/>
                        </a:solidFill>
                        <a:effectLst/>
                        <a:latin typeface="Times New Roman" panose="02020603050405020304" pitchFamily="18" charset="0"/>
                      </a:endParaRP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800" b="0" i="0" u="none" strike="noStrike">
                        <a:solidFill>
                          <a:srgbClr val="000000"/>
                        </a:solidFill>
                        <a:effectLst/>
                        <a:latin typeface="Times New Roman" panose="02020603050405020304" pitchFamily="18" charset="0"/>
                      </a:endParaRPr>
                    </a:p>
                  </a:txBody>
                  <a:tcPr marL="6810" marR="6810" marT="6810" marB="40858"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45561468"/>
                  </a:ext>
                </a:extLst>
              </a:tr>
            </a:tbl>
          </a:graphicData>
        </a:graphic>
      </p:graphicFrame>
      <p:pic>
        <p:nvPicPr>
          <p:cNvPr id="5" name="Audio 4">
            <a:hlinkClick r:id="" action="ppaction://media"/>
            <a:extLst>
              <a:ext uri="{FF2B5EF4-FFF2-40B4-BE49-F238E27FC236}">
                <a16:creationId xmlns:a16="http://schemas.microsoft.com/office/drawing/2014/main" id="{E70ADF34-5589-037A-3C79-5EFADF0E5E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2795736"/>
      </p:ext>
    </p:extLst>
  </p:cSld>
  <p:clrMapOvr>
    <a:masterClrMapping/>
  </p:clrMapOvr>
  <mc:AlternateContent xmlns:mc="http://schemas.openxmlformats.org/markup-compatibility/2006" xmlns:p14="http://schemas.microsoft.com/office/powerpoint/2010/main">
    <mc:Choice Requires="p14">
      <p:transition spd="slow" p14:dur="2000" advTm="158195"/>
    </mc:Choice>
    <mc:Fallback xmlns="">
      <p:transition spd="slow" advTm="15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AF32-67C5-FB0E-376B-48E8FCD98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139DE-08B8-1E08-1D55-66FC582CB684}"/>
              </a:ext>
            </a:extLst>
          </p:cNvPr>
          <p:cNvSpPr>
            <a:spLocks noGrp="1"/>
          </p:cNvSpPr>
          <p:nvPr>
            <p:ph type="ctrTitle"/>
          </p:nvPr>
        </p:nvSpPr>
        <p:spPr>
          <a:xfrm>
            <a:off x="1524000" y="536435"/>
            <a:ext cx="9144000" cy="981645"/>
          </a:xfrm>
        </p:spPr>
        <p:txBody>
          <a:bodyPr/>
          <a:lstStyle/>
          <a:p>
            <a:r>
              <a:rPr lang="en-US" dirty="0">
                <a:solidFill>
                  <a:schemeClr val="accent4"/>
                </a:solidFill>
              </a:rPr>
              <a:t>Why is the CGS important?</a:t>
            </a:r>
          </a:p>
        </p:txBody>
      </p:sp>
      <p:sp>
        <p:nvSpPr>
          <p:cNvPr id="3" name="Subtitle 2">
            <a:extLst>
              <a:ext uri="{FF2B5EF4-FFF2-40B4-BE49-F238E27FC236}">
                <a16:creationId xmlns:a16="http://schemas.microsoft.com/office/drawing/2014/main" id="{F0A51AD6-F87B-1890-2E35-9173C0EE0DC7}"/>
              </a:ext>
            </a:extLst>
          </p:cNvPr>
          <p:cNvSpPr>
            <a:spLocks noGrp="1"/>
          </p:cNvSpPr>
          <p:nvPr>
            <p:ph type="subTitle" idx="1"/>
          </p:nvPr>
        </p:nvSpPr>
        <p:spPr>
          <a:xfrm>
            <a:off x="577049" y="1917575"/>
            <a:ext cx="10179728" cy="5086905"/>
          </a:xfrm>
        </p:spPr>
        <p:txBody>
          <a:bodyPr>
            <a:normAutofit fontScale="70000" lnSpcReduction="20000"/>
          </a:bodyPr>
          <a:lstStyle/>
          <a:p>
            <a:pPr algn="l"/>
            <a:r>
              <a:rPr lang="en-US" sz="4000" dirty="0">
                <a:solidFill>
                  <a:schemeClr val="accent4"/>
                </a:solidFill>
              </a:rPr>
              <a:t>Transferability:</a:t>
            </a:r>
          </a:p>
          <a:p>
            <a:pPr algn="l"/>
            <a:endParaRPr lang="en-US" sz="4000" dirty="0">
              <a:solidFill>
                <a:schemeClr val="accent4"/>
              </a:solidFill>
            </a:endParaRPr>
          </a:p>
          <a:p>
            <a:pPr algn="l"/>
            <a:r>
              <a:rPr lang="en-US" sz="4000" dirty="0">
                <a:solidFill>
                  <a:schemeClr val="accent4"/>
                </a:solidFill>
              </a:rPr>
              <a:t>We are building out articulation pathways with the CGS</a:t>
            </a:r>
          </a:p>
          <a:p>
            <a:pPr algn="l"/>
            <a:endParaRPr lang="en-US" sz="4000" dirty="0">
              <a:solidFill>
                <a:schemeClr val="accent4"/>
              </a:solidFill>
            </a:endParaRPr>
          </a:p>
          <a:p>
            <a:pPr algn="l"/>
            <a:r>
              <a:rPr lang="en-US" sz="4000" dirty="0">
                <a:solidFill>
                  <a:schemeClr val="accent4"/>
                </a:solidFill>
              </a:rPr>
              <a:t>	Allows for a transfer pathway to public university in Louisiana</a:t>
            </a:r>
          </a:p>
          <a:p>
            <a:pPr algn="l"/>
            <a:r>
              <a:rPr lang="en-US" sz="4000" dirty="0">
                <a:solidFill>
                  <a:schemeClr val="accent4"/>
                </a:solidFill>
              </a:rPr>
              <a:t>	Flagship:  	30 hours with a 2.5 GPA</a:t>
            </a:r>
          </a:p>
          <a:p>
            <a:pPr algn="l"/>
            <a:r>
              <a:rPr lang="en-US" sz="4000" dirty="0">
                <a:solidFill>
                  <a:schemeClr val="accent4"/>
                </a:solidFill>
              </a:rPr>
              <a:t>	Statewide: 	30 hours with a 2.25 GPA</a:t>
            </a:r>
          </a:p>
          <a:p>
            <a:pPr algn="l"/>
            <a:r>
              <a:rPr lang="en-US" sz="4000" dirty="0">
                <a:solidFill>
                  <a:schemeClr val="accent4"/>
                </a:solidFill>
              </a:rPr>
              <a:t>	Regional: 	30 hours with a 2.0 GPA</a:t>
            </a:r>
          </a:p>
          <a:p>
            <a:pPr algn="l"/>
            <a:endParaRPr lang="en-US" sz="4000" dirty="0">
              <a:solidFill>
                <a:schemeClr val="accent4"/>
              </a:solidFill>
            </a:endParaRPr>
          </a:p>
          <a:p>
            <a:pPr algn="l"/>
            <a:r>
              <a:rPr lang="en-US" sz="4000" dirty="0">
                <a:solidFill>
                  <a:schemeClr val="accent4"/>
                </a:solidFill>
              </a:rPr>
              <a:t>* Minimum GPA to get a CGS is 2.0</a:t>
            </a:r>
          </a:p>
          <a:p>
            <a:pPr algn="l"/>
            <a:r>
              <a:rPr lang="en-US" sz="3200" dirty="0">
                <a:solidFill>
                  <a:schemeClr val="accent4"/>
                </a:solidFill>
              </a:rPr>
              <a:t>	</a:t>
            </a:r>
          </a:p>
        </p:txBody>
      </p:sp>
      <p:pic>
        <p:nvPicPr>
          <p:cNvPr id="5" name="Audio 4">
            <a:hlinkClick r:id="" action="ppaction://media"/>
            <a:extLst>
              <a:ext uri="{FF2B5EF4-FFF2-40B4-BE49-F238E27FC236}">
                <a16:creationId xmlns:a16="http://schemas.microsoft.com/office/drawing/2014/main" id="{4CC24817-8BFF-7A50-B80C-3D5F9B8D83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236529"/>
      </p:ext>
    </p:extLst>
  </p:cSld>
  <p:clrMapOvr>
    <a:masterClrMapping/>
  </p:clrMapOvr>
  <mc:AlternateContent xmlns:mc="http://schemas.openxmlformats.org/markup-compatibility/2006" xmlns:p14="http://schemas.microsoft.com/office/powerpoint/2010/main">
    <mc:Choice Requires="p14">
      <p:transition spd="slow" p14:dur="2000" advTm="176835"/>
    </mc:Choice>
    <mc:Fallback xmlns="">
      <p:transition spd="slow" advTm="17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434D-8864-9BDB-D10A-45106FCBD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59B27-0552-9A9A-BF21-A697688E20B0}"/>
              </a:ext>
            </a:extLst>
          </p:cNvPr>
          <p:cNvSpPr>
            <a:spLocks noGrp="1"/>
          </p:cNvSpPr>
          <p:nvPr>
            <p:ph type="ctrTitle"/>
          </p:nvPr>
        </p:nvSpPr>
        <p:spPr>
          <a:xfrm>
            <a:off x="1524000" y="536435"/>
            <a:ext cx="9144000" cy="981645"/>
          </a:xfrm>
        </p:spPr>
        <p:txBody>
          <a:bodyPr/>
          <a:lstStyle/>
          <a:p>
            <a:r>
              <a:rPr lang="en-US" dirty="0">
                <a:solidFill>
                  <a:schemeClr val="accent4"/>
                </a:solidFill>
              </a:rPr>
              <a:t>Why is the CGS important?</a:t>
            </a:r>
          </a:p>
        </p:txBody>
      </p:sp>
      <p:sp>
        <p:nvSpPr>
          <p:cNvPr id="3" name="Subtitle 2">
            <a:extLst>
              <a:ext uri="{FF2B5EF4-FFF2-40B4-BE49-F238E27FC236}">
                <a16:creationId xmlns:a16="http://schemas.microsoft.com/office/drawing/2014/main" id="{BDA75A36-E7CA-073E-C211-75D884D10241}"/>
              </a:ext>
            </a:extLst>
          </p:cNvPr>
          <p:cNvSpPr>
            <a:spLocks noGrp="1"/>
          </p:cNvSpPr>
          <p:nvPr>
            <p:ph type="subTitle" idx="1"/>
          </p:nvPr>
        </p:nvSpPr>
        <p:spPr>
          <a:xfrm>
            <a:off x="550416" y="1908698"/>
            <a:ext cx="10117584" cy="4696287"/>
          </a:xfrm>
        </p:spPr>
        <p:txBody>
          <a:bodyPr>
            <a:normAutofit/>
          </a:bodyPr>
          <a:lstStyle/>
          <a:p>
            <a:r>
              <a:rPr lang="en-US" sz="4000" dirty="0">
                <a:solidFill>
                  <a:schemeClr val="accent4"/>
                </a:solidFill>
              </a:rPr>
              <a:t>Credential of Value</a:t>
            </a:r>
          </a:p>
          <a:p>
            <a:pPr algn="l"/>
            <a:r>
              <a:rPr lang="en-US" sz="4000" dirty="0">
                <a:solidFill>
                  <a:schemeClr val="accent4"/>
                </a:solidFill>
              </a:rPr>
              <a:t>	Allows student to market themselves with proven skills in writing, mathematics, humanities, social sciences, and natural sciences.  This is the basis of a liberal arts education</a:t>
            </a:r>
          </a:p>
          <a:p>
            <a:pPr algn="l"/>
            <a:r>
              <a:rPr lang="en-US" sz="3200" dirty="0">
                <a:solidFill>
                  <a:schemeClr val="accent4"/>
                </a:solidFill>
              </a:rPr>
              <a:t>	</a:t>
            </a:r>
          </a:p>
        </p:txBody>
      </p:sp>
      <p:pic>
        <p:nvPicPr>
          <p:cNvPr id="5" name="Audio 4">
            <a:hlinkClick r:id="" action="ppaction://media"/>
            <a:extLst>
              <a:ext uri="{FF2B5EF4-FFF2-40B4-BE49-F238E27FC236}">
                <a16:creationId xmlns:a16="http://schemas.microsoft.com/office/drawing/2014/main" id="{C3A60521-6717-4281-E516-03E1481D8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315400"/>
      </p:ext>
    </p:extLst>
  </p:cSld>
  <p:clrMapOvr>
    <a:masterClrMapping/>
  </p:clrMapOvr>
  <mc:AlternateContent xmlns:mc="http://schemas.openxmlformats.org/markup-compatibility/2006" xmlns:p14="http://schemas.microsoft.com/office/powerpoint/2010/main">
    <mc:Choice Requires="p14">
      <p:transition spd="slow" p14:dur="2000" advTm="46484"/>
    </mc:Choice>
    <mc:Fallback xmlns="">
      <p:transition spd="slow" advTm="4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BCB23-470A-C481-24B0-03A97A8F5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7E087-5A74-D435-75CE-0CB2363B00A3}"/>
              </a:ext>
            </a:extLst>
          </p:cNvPr>
          <p:cNvSpPr>
            <a:spLocks noGrp="1"/>
          </p:cNvSpPr>
          <p:nvPr>
            <p:ph type="ctrTitle"/>
          </p:nvPr>
        </p:nvSpPr>
        <p:spPr>
          <a:xfrm>
            <a:off x="1524000" y="536435"/>
            <a:ext cx="9144000" cy="981645"/>
          </a:xfrm>
        </p:spPr>
        <p:txBody>
          <a:bodyPr/>
          <a:lstStyle/>
          <a:p>
            <a:r>
              <a:rPr lang="en-US" dirty="0">
                <a:solidFill>
                  <a:schemeClr val="accent4"/>
                </a:solidFill>
              </a:rPr>
              <a:t>Why is the CGS important?</a:t>
            </a:r>
          </a:p>
        </p:txBody>
      </p:sp>
      <p:sp>
        <p:nvSpPr>
          <p:cNvPr id="3" name="Subtitle 2">
            <a:extLst>
              <a:ext uri="{FF2B5EF4-FFF2-40B4-BE49-F238E27FC236}">
                <a16:creationId xmlns:a16="http://schemas.microsoft.com/office/drawing/2014/main" id="{17DFD57F-02CD-B071-2348-868D8B607A5C}"/>
              </a:ext>
            </a:extLst>
          </p:cNvPr>
          <p:cNvSpPr>
            <a:spLocks noGrp="1"/>
          </p:cNvSpPr>
          <p:nvPr>
            <p:ph type="subTitle" idx="1"/>
          </p:nvPr>
        </p:nvSpPr>
        <p:spPr>
          <a:xfrm>
            <a:off x="550416" y="1908698"/>
            <a:ext cx="10117584" cy="4696287"/>
          </a:xfrm>
        </p:spPr>
        <p:txBody>
          <a:bodyPr>
            <a:normAutofit/>
          </a:bodyPr>
          <a:lstStyle/>
          <a:p>
            <a:r>
              <a:rPr lang="en-US" sz="4000" dirty="0">
                <a:solidFill>
                  <a:schemeClr val="accent4"/>
                </a:solidFill>
              </a:rPr>
              <a:t>Minimal cost for an extra credential</a:t>
            </a:r>
          </a:p>
          <a:p>
            <a:endParaRPr lang="en-US" sz="4000" dirty="0">
              <a:solidFill>
                <a:schemeClr val="accent4"/>
              </a:solidFill>
            </a:endParaRPr>
          </a:p>
          <a:p>
            <a:pPr algn="l"/>
            <a:r>
              <a:rPr lang="en-US" sz="4000" dirty="0">
                <a:solidFill>
                  <a:schemeClr val="accent4"/>
                </a:solidFill>
              </a:rPr>
              <a:t>Free with most associate degree applications</a:t>
            </a:r>
          </a:p>
          <a:p>
            <a:pPr algn="l"/>
            <a:endParaRPr lang="en-US" sz="4000" dirty="0">
              <a:solidFill>
                <a:schemeClr val="accent4"/>
              </a:solidFill>
            </a:endParaRPr>
          </a:p>
          <a:p>
            <a:pPr algn="l"/>
            <a:r>
              <a:rPr lang="en-US" sz="4000" dirty="0">
                <a:solidFill>
                  <a:schemeClr val="accent4"/>
                </a:solidFill>
              </a:rPr>
              <a:t>$20 dollars as a standalone certificate</a:t>
            </a:r>
          </a:p>
        </p:txBody>
      </p:sp>
      <p:pic>
        <p:nvPicPr>
          <p:cNvPr id="5" name="Audio 4">
            <a:hlinkClick r:id="" action="ppaction://media"/>
            <a:extLst>
              <a:ext uri="{FF2B5EF4-FFF2-40B4-BE49-F238E27FC236}">
                <a16:creationId xmlns:a16="http://schemas.microsoft.com/office/drawing/2014/main" id="{E1B17894-BBC1-2E6E-A2A1-53F9F10E2D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2991211"/>
      </p:ext>
    </p:extLst>
  </p:cSld>
  <p:clrMapOvr>
    <a:masterClrMapping/>
  </p:clrMapOvr>
  <mc:AlternateContent xmlns:mc="http://schemas.openxmlformats.org/markup-compatibility/2006" xmlns:p14="http://schemas.microsoft.com/office/powerpoint/2010/main">
    <mc:Choice Requires="p14">
      <p:transition spd="slow" p14:dur="2000" advTm="67293"/>
    </mc:Choice>
    <mc:Fallback xmlns="">
      <p:transition spd="slow" advTm="6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90C24-86FB-864B-9921-4DFADAB1B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41D1E-7301-2759-8388-93AED0DF105E}"/>
              </a:ext>
            </a:extLst>
          </p:cNvPr>
          <p:cNvSpPr>
            <a:spLocks noGrp="1"/>
          </p:cNvSpPr>
          <p:nvPr>
            <p:ph type="ctrTitle"/>
          </p:nvPr>
        </p:nvSpPr>
        <p:spPr>
          <a:xfrm>
            <a:off x="1523999" y="536435"/>
            <a:ext cx="9635231" cy="981645"/>
          </a:xfrm>
        </p:spPr>
        <p:txBody>
          <a:bodyPr>
            <a:normAutofit/>
          </a:bodyPr>
          <a:lstStyle/>
          <a:p>
            <a:r>
              <a:rPr lang="en-US" dirty="0">
                <a:solidFill>
                  <a:schemeClr val="accent4"/>
                </a:solidFill>
              </a:rPr>
              <a:t>Why is the CGS important?</a:t>
            </a:r>
          </a:p>
        </p:txBody>
      </p:sp>
      <p:sp>
        <p:nvSpPr>
          <p:cNvPr id="3" name="Subtitle 2">
            <a:extLst>
              <a:ext uri="{FF2B5EF4-FFF2-40B4-BE49-F238E27FC236}">
                <a16:creationId xmlns:a16="http://schemas.microsoft.com/office/drawing/2014/main" id="{9BAC3E8E-D541-F534-0EB4-91F53592BD2C}"/>
              </a:ext>
            </a:extLst>
          </p:cNvPr>
          <p:cNvSpPr>
            <a:spLocks noGrp="1"/>
          </p:cNvSpPr>
          <p:nvPr>
            <p:ph type="subTitle" idx="1"/>
          </p:nvPr>
        </p:nvSpPr>
        <p:spPr>
          <a:xfrm>
            <a:off x="550416" y="1908698"/>
            <a:ext cx="10117584" cy="4696287"/>
          </a:xfrm>
        </p:spPr>
        <p:txBody>
          <a:bodyPr>
            <a:normAutofit/>
          </a:bodyPr>
          <a:lstStyle/>
          <a:p>
            <a:r>
              <a:rPr lang="en-US" sz="4000" dirty="0">
                <a:solidFill>
                  <a:schemeClr val="accent4"/>
                </a:solidFill>
              </a:rPr>
              <a:t>Completers affect our state funding</a:t>
            </a:r>
          </a:p>
          <a:p>
            <a:endParaRPr lang="en-US" sz="4000" dirty="0">
              <a:solidFill>
                <a:schemeClr val="accent4"/>
              </a:solidFill>
            </a:endParaRPr>
          </a:p>
          <a:p>
            <a:r>
              <a:rPr lang="en-US" sz="4000" dirty="0">
                <a:solidFill>
                  <a:schemeClr val="accent4"/>
                </a:solidFill>
              </a:rPr>
              <a:t>LSUE Graduates in SP23		257 (3 doubles)</a:t>
            </a:r>
          </a:p>
          <a:p>
            <a:endParaRPr lang="en-US" sz="4000" dirty="0">
              <a:solidFill>
                <a:schemeClr val="accent4"/>
              </a:solidFill>
            </a:endParaRPr>
          </a:p>
          <a:p>
            <a:r>
              <a:rPr lang="en-US" sz="4000" dirty="0">
                <a:solidFill>
                  <a:schemeClr val="accent4"/>
                </a:solidFill>
              </a:rPr>
              <a:t>Expected Graduates in SP24	203 (5 doubles)</a:t>
            </a:r>
          </a:p>
          <a:p>
            <a:r>
              <a:rPr lang="en-US" sz="4000" dirty="0">
                <a:solidFill>
                  <a:schemeClr val="accent4"/>
                </a:solidFill>
              </a:rPr>
              <a:t>With CGS			150</a:t>
            </a:r>
          </a:p>
          <a:p>
            <a:endParaRPr lang="en-US" sz="4000" dirty="0">
              <a:solidFill>
                <a:schemeClr val="accent4"/>
              </a:solidFill>
            </a:endParaRPr>
          </a:p>
        </p:txBody>
      </p:sp>
      <p:pic>
        <p:nvPicPr>
          <p:cNvPr id="5" name="Audio 4">
            <a:hlinkClick r:id="" action="ppaction://media"/>
            <a:extLst>
              <a:ext uri="{FF2B5EF4-FFF2-40B4-BE49-F238E27FC236}">
                <a16:creationId xmlns:a16="http://schemas.microsoft.com/office/drawing/2014/main" id="{FD898799-544D-14B7-184C-7E1336162D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6312290"/>
      </p:ext>
    </p:extLst>
  </p:cSld>
  <p:clrMapOvr>
    <a:masterClrMapping/>
  </p:clrMapOvr>
  <mc:AlternateContent xmlns:mc="http://schemas.openxmlformats.org/markup-compatibility/2006" xmlns:p14="http://schemas.microsoft.com/office/powerpoint/2010/main">
    <mc:Choice Requires="p14">
      <p:transition spd="slow" p14:dur="2000" advTm="220966"/>
    </mc:Choice>
    <mc:Fallback xmlns="">
      <p:transition spd="slow" advTm="22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9479-D275-D721-3005-4FD9F6A58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114DF-4337-EEDA-3663-8890A364512B}"/>
              </a:ext>
            </a:extLst>
          </p:cNvPr>
          <p:cNvSpPr>
            <a:spLocks noGrp="1"/>
          </p:cNvSpPr>
          <p:nvPr>
            <p:ph type="ctrTitle"/>
          </p:nvPr>
        </p:nvSpPr>
        <p:spPr>
          <a:xfrm>
            <a:off x="1523999" y="536435"/>
            <a:ext cx="9635231" cy="981645"/>
          </a:xfrm>
        </p:spPr>
        <p:txBody>
          <a:bodyPr>
            <a:normAutofit/>
          </a:bodyPr>
          <a:lstStyle/>
          <a:p>
            <a:r>
              <a:rPr lang="en-US" dirty="0">
                <a:solidFill>
                  <a:schemeClr val="accent4"/>
                </a:solidFill>
              </a:rPr>
              <a:t>How do students get the CGS?</a:t>
            </a:r>
          </a:p>
        </p:txBody>
      </p:sp>
      <p:sp>
        <p:nvSpPr>
          <p:cNvPr id="3" name="Subtitle 2">
            <a:extLst>
              <a:ext uri="{FF2B5EF4-FFF2-40B4-BE49-F238E27FC236}">
                <a16:creationId xmlns:a16="http://schemas.microsoft.com/office/drawing/2014/main" id="{0326307C-B844-5968-D03E-81E38C30CD0A}"/>
              </a:ext>
            </a:extLst>
          </p:cNvPr>
          <p:cNvSpPr>
            <a:spLocks noGrp="1"/>
          </p:cNvSpPr>
          <p:nvPr>
            <p:ph type="subTitle" idx="1"/>
          </p:nvPr>
        </p:nvSpPr>
        <p:spPr>
          <a:xfrm>
            <a:off x="550416" y="1908698"/>
            <a:ext cx="10117584" cy="4696287"/>
          </a:xfrm>
        </p:spPr>
        <p:txBody>
          <a:bodyPr vert="horz" lIns="91440" tIns="45720" rIns="91440" bIns="45720" rtlCol="0" anchor="t">
            <a:normAutofit/>
          </a:bodyPr>
          <a:lstStyle/>
          <a:p>
            <a:r>
              <a:rPr lang="en-US" sz="3200" dirty="0">
                <a:solidFill>
                  <a:schemeClr val="accent4"/>
                </a:solidFill>
              </a:rPr>
              <a:t>Application for Degree/Certificate deadline has been extended to </a:t>
            </a:r>
            <a:r>
              <a:rPr lang="en-US" sz="3200" u="sng">
                <a:solidFill>
                  <a:schemeClr val="accent4"/>
                </a:solidFill>
              </a:rPr>
              <a:t>February 29</a:t>
            </a:r>
            <a:r>
              <a:rPr lang="en-US" sz="3200" u="sng" baseline="30000">
                <a:solidFill>
                  <a:schemeClr val="accent4"/>
                </a:solidFill>
              </a:rPr>
              <a:t>th</a:t>
            </a:r>
            <a:r>
              <a:rPr lang="en-US" sz="3200" dirty="0">
                <a:solidFill>
                  <a:schemeClr val="accent4"/>
                </a:solidFill>
              </a:rPr>
              <a:t> for the CGS.</a:t>
            </a:r>
            <a:r>
              <a:rPr lang="en-US" sz="3200">
                <a:solidFill>
                  <a:schemeClr val="accent4"/>
                </a:solidFill>
              </a:rPr>
              <a:t>  </a:t>
            </a:r>
            <a:endParaRPr lang="en-US" sz="3200" dirty="0">
              <a:solidFill>
                <a:schemeClr val="accent4"/>
              </a:solidFill>
            </a:endParaRPr>
          </a:p>
          <a:p>
            <a:r>
              <a:rPr lang="en-US" sz="3200" i="1" dirty="0">
                <a:solidFill>
                  <a:schemeClr val="accent4"/>
                </a:solidFill>
              </a:rPr>
              <a:t>We have already passed our normal application date, so it is important to address this immediately</a:t>
            </a:r>
          </a:p>
          <a:p>
            <a:endParaRPr lang="en-US" sz="3200" dirty="0">
              <a:solidFill>
                <a:schemeClr val="accent4"/>
              </a:solidFill>
            </a:endParaRPr>
          </a:p>
          <a:p>
            <a:r>
              <a:rPr lang="en-US" sz="3200" dirty="0">
                <a:solidFill>
                  <a:schemeClr val="accent4"/>
                </a:solidFill>
              </a:rPr>
              <a:t>All students receiving an AA or AS degree automatically qualify.</a:t>
            </a:r>
          </a:p>
          <a:p>
            <a:endParaRPr lang="en-US" sz="3200" dirty="0">
              <a:solidFill>
                <a:schemeClr val="accent4"/>
              </a:solidFill>
            </a:endParaRPr>
          </a:p>
          <a:p>
            <a:r>
              <a:rPr lang="en-US" sz="3200" dirty="0">
                <a:solidFill>
                  <a:schemeClr val="accent4"/>
                </a:solidFill>
              </a:rPr>
              <a:t>Students receiving an AAS degree may be eligible. </a:t>
            </a:r>
          </a:p>
        </p:txBody>
      </p:sp>
      <p:pic>
        <p:nvPicPr>
          <p:cNvPr id="5" name="Audio 4">
            <a:hlinkClick r:id="" action="ppaction://media"/>
            <a:extLst>
              <a:ext uri="{FF2B5EF4-FFF2-40B4-BE49-F238E27FC236}">
                <a16:creationId xmlns:a16="http://schemas.microsoft.com/office/drawing/2014/main" id="{86078ED4-0F8E-0B42-7D2E-36622A0EA5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4633067"/>
      </p:ext>
    </p:extLst>
  </p:cSld>
  <p:clrMapOvr>
    <a:masterClrMapping/>
  </p:clrMapOvr>
  <mc:AlternateContent xmlns:mc="http://schemas.openxmlformats.org/markup-compatibility/2006" xmlns:p14="http://schemas.microsoft.com/office/powerpoint/2010/main">
    <mc:Choice Requires="p14">
      <p:transition spd="slow" p14:dur="2000" advTm="193351"/>
    </mc:Choice>
    <mc:Fallback xmlns="">
      <p:transition spd="slow" advTm="19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619D4-37E4-1F31-2CC9-99317824B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4A087-BF6E-1AD8-80A2-AA760572F9E2}"/>
              </a:ext>
            </a:extLst>
          </p:cNvPr>
          <p:cNvSpPr>
            <a:spLocks noGrp="1"/>
          </p:cNvSpPr>
          <p:nvPr>
            <p:ph type="ctrTitle"/>
          </p:nvPr>
        </p:nvSpPr>
        <p:spPr>
          <a:xfrm>
            <a:off x="1523999" y="536436"/>
            <a:ext cx="9635231" cy="768582"/>
          </a:xfrm>
        </p:spPr>
        <p:txBody>
          <a:bodyPr>
            <a:normAutofit fontScale="90000"/>
          </a:bodyPr>
          <a:lstStyle/>
          <a:p>
            <a:r>
              <a:rPr lang="en-US" dirty="0">
                <a:solidFill>
                  <a:schemeClr val="accent4"/>
                </a:solidFill>
              </a:rPr>
              <a:t>How do students get the CGS?</a:t>
            </a:r>
          </a:p>
        </p:txBody>
      </p:sp>
      <p:sp>
        <p:nvSpPr>
          <p:cNvPr id="3" name="Subtitle 2">
            <a:extLst>
              <a:ext uri="{FF2B5EF4-FFF2-40B4-BE49-F238E27FC236}">
                <a16:creationId xmlns:a16="http://schemas.microsoft.com/office/drawing/2014/main" id="{F3B0796B-076B-81F9-2D28-8C2E503C4739}"/>
              </a:ext>
            </a:extLst>
          </p:cNvPr>
          <p:cNvSpPr>
            <a:spLocks noGrp="1"/>
          </p:cNvSpPr>
          <p:nvPr>
            <p:ph type="subTitle" idx="1"/>
          </p:nvPr>
        </p:nvSpPr>
        <p:spPr>
          <a:xfrm>
            <a:off x="0" y="1711354"/>
            <a:ext cx="10668000" cy="4893631"/>
          </a:xfrm>
        </p:spPr>
        <p:txBody>
          <a:bodyPr>
            <a:normAutofit fontScale="92500" lnSpcReduction="20000"/>
          </a:bodyPr>
          <a:lstStyle/>
          <a:p>
            <a:pPr marR="130" algn="ctr"/>
            <a:r>
              <a:rPr lang="fr-FR" sz="3500" b="0" i="0" u="none" strike="noStrike" baseline="0" dirty="0">
                <a:solidFill>
                  <a:schemeClr val="accent4"/>
                </a:solidFill>
                <a:latin typeface="Times New Roman" panose="02020603050405020304" pitchFamily="18" charset="0"/>
              </a:rPr>
              <a:t>General Education </a:t>
            </a:r>
            <a:r>
              <a:rPr lang="fr-FR" sz="3500" b="0" i="0" u="none" strike="noStrike" baseline="0" dirty="0" err="1">
                <a:solidFill>
                  <a:schemeClr val="accent4"/>
                </a:solidFill>
                <a:latin typeface="Times New Roman" panose="02020603050405020304" pitchFamily="18" charset="0"/>
              </a:rPr>
              <a:t>Requirements</a:t>
            </a:r>
            <a:r>
              <a:rPr lang="fr-FR" sz="3500" b="0" i="0" u="none" strike="noStrike" baseline="0" dirty="0">
                <a:solidFill>
                  <a:schemeClr val="accent4"/>
                </a:solidFill>
                <a:latin typeface="Times New Roman" panose="02020603050405020304" pitchFamily="18" charset="0"/>
              </a:rPr>
              <a:t> By </a:t>
            </a:r>
            <a:r>
              <a:rPr lang="fr-FR" sz="3500" b="0" i="0" u="none" strike="noStrike" baseline="0" dirty="0" err="1">
                <a:solidFill>
                  <a:schemeClr val="accent4"/>
                </a:solidFill>
                <a:latin typeface="Times New Roman" panose="02020603050405020304" pitchFamily="18" charset="0"/>
              </a:rPr>
              <a:t>Degree</a:t>
            </a:r>
            <a:r>
              <a:rPr lang="fr-FR" sz="3500" b="0" i="0" u="none" strike="noStrike" baseline="0" dirty="0">
                <a:solidFill>
                  <a:schemeClr val="accent4"/>
                </a:solidFill>
                <a:latin typeface="Times New Roman" panose="02020603050405020304" pitchFamily="18" charset="0"/>
              </a:rPr>
              <a:t> (LA </a:t>
            </a:r>
            <a:r>
              <a:rPr lang="fr-FR" sz="3500" b="0" i="0" u="none" strike="noStrike" baseline="0" dirty="0" err="1">
                <a:solidFill>
                  <a:schemeClr val="accent4"/>
                </a:solidFill>
                <a:latin typeface="Times New Roman" panose="02020603050405020304" pitchFamily="18" charset="0"/>
              </a:rPr>
              <a:t>BoR</a:t>
            </a:r>
            <a:r>
              <a:rPr lang="fr-FR" sz="3500" b="0" i="0" u="none" strike="noStrike" baseline="0" dirty="0">
                <a:solidFill>
                  <a:schemeClr val="accent4"/>
                </a:solidFill>
                <a:latin typeface="Times New Roman" panose="02020603050405020304" pitchFamily="18" charset="0"/>
              </a:rPr>
              <a:t> AA 2.16)</a:t>
            </a:r>
            <a:r>
              <a:rPr lang="fr-FR" sz="1800" b="0" i="0" u="none" strike="noStrike" baseline="0" dirty="0">
                <a:solidFill>
                  <a:schemeClr val="accent4"/>
                </a:solidFill>
                <a:latin typeface="Times New Roman" panose="02020603050405020304" pitchFamily="18" charset="0"/>
              </a:rPr>
              <a:t>	</a:t>
            </a:r>
          </a:p>
          <a:p>
            <a:pPr marR="130" algn="ctr"/>
            <a:r>
              <a:rPr lang="fr-FR" sz="1800" b="1" i="0" u="none" strike="noStrike" baseline="0" dirty="0">
                <a:solidFill>
                  <a:schemeClr val="accent4"/>
                </a:solidFill>
                <a:latin typeface="Arial" panose="020B0604020202020204" pitchFamily="34" charset="0"/>
              </a:rPr>
              <a:t>	CTS	CAS	TD	AAS	AA	AS	A	BAS	BA	BS	B	</a:t>
            </a:r>
          </a:p>
          <a:p>
            <a:pPr marR="130" algn="ctr"/>
            <a:r>
              <a:rPr lang="en-US" sz="1800" b="1" i="0" u="none" strike="noStrike" baseline="0" dirty="0">
                <a:solidFill>
                  <a:schemeClr val="accent4"/>
                </a:solidFill>
                <a:latin typeface="Arial" panose="020B0604020202020204" pitchFamily="34" charset="0"/>
              </a:rPr>
              <a:t>English	</a:t>
            </a:r>
            <a:r>
              <a:rPr lang="en-US" sz="1800" b="0" i="0" u="none" strike="noStrike" baseline="0" dirty="0">
                <a:solidFill>
                  <a:schemeClr val="accent4"/>
                </a:solidFill>
                <a:latin typeface="Arial" panose="020B0604020202020204" pitchFamily="34" charset="0"/>
              </a:rPr>
              <a:t>0	3	0	3	6	6	6	6	6	6	6	</a:t>
            </a:r>
          </a:p>
          <a:p>
            <a:pPr marR="130" algn="ctr"/>
            <a:r>
              <a:rPr lang="en-US" sz="1800" b="1" i="0" u="none" strike="noStrike" baseline="0" dirty="0">
                <a:solidFill>
                  <a:schemeClr val="accent4"/>
                </a:solidFill>
                <a:latin typeface="Arial" panose="020B0604020202020204" pitchFamily="34" charset="0"/>
              </a:rPr>
              <a:t>Math	</a:t>
            </a:r>
            <a:r>
              <a:rPr lang="en-US" sz="1800" b="0" i="0" u="none" strike="noStrike" baseline="0" dirty="0">
                <a:solidFill>
                  <a:schemeClr val="accent4"/>
                </a:solidFill>
                <a:latin typeface="Arial" panose="020B0604020202020204" pitchFamily="34" charset="0"/>
              </a:rPr>
              <a:t>0	3	0	3	3	6	3	6	6	6	6	</a:t>
            </a:r>
          </a:p>
          <a:p>
            <a:pPr marR="130" algn="ctr"/>
            <a:r>
              <a:rPr lang="en-US" sz="1800" b="1" i="0" u="none" strike="noStrike" baseline="0" dirty="0">
                <a:solidFill>
                  <a:schemeClr val="accent4"/>
                </a:solidFill>
                <a:latin typeface="Arial" panose="020B0604020202020204" pitchFamily="34" charset="0"/>
              </a:rPr>
              <a:t>Nat Sci	</a:t>
            </a:r>
            <a:r>
              <a:rPr lang="en-US" sz="1800" b="0" i="0" u="none" strike="noStrike" baseline="0" dirty="0">
                <a:solidFill>
                  <a:schemeClr val="accent4"/>
                </a:solidFill>
                <a:latin typeface="Arial" panose="020B0604020202020204" pitchFamily="34" charset="0"/>
              </a:rPr>
              <a:t>0	0-3	0	3	6	6	6	9	9	9	9	</a:t>
            </a:r>
          </a:p>
          <a:p>
            <a:pPr marR="130" algn="ctr"/>
            <a:r>
              <a:rPr lang="en-US" sz="1800" b="1" i="0" u="none" strike="noStrike" baseline="0" dirty="0">
                <a:solidFill>
                  <a:schemeClr val="accent4"/>
                </a:solidFill>
                <a:latin typeface="Arial" panose="020B0604020202020204" pitchFamily="34" charset="0"/>
              </a:rPr>
              <a:t>Huma	</a:t>
            </a:r>
            <a:r>
              <a:rPr lang="en-US" sz="1800" b="0" i="0" u="none" strike="noStrike" baseline="0" dirty="0">
                <a:solidFill>
                  <a:schemeClr val="accent4"/>
                </a:solidFill>
                <a:latin typeface="Arial" panose="020B0604020202020204" pitchFamily="34" charset="0"/>
              </a:rPr>
              <a:t>0	0-3	0	3	3	3	3	3	9	9	9	</a:t>
            </a:r>
          </a:p>
          <a:p>
            <a:pPr marR="130" algn="ctr"/>
            <a:r>
              <a:rPr lang="en-US" sz="1800" b="1" i="0" u="none" strike="noStrike" baseline="0" dirty="0" err="1">
                <a:solidFill>
                  <a:schemeClr val="accent4"/>
                </a:solidFill>
                <a:latin typeface="Arial" panose="020B0604020202020204" pitchFamily="34" charset="0"/>
              </a:rPr>
              <a:t>FinArts</a:t>
            </a:r>
            <a:r>
              <a:rPr lang="en-US" sz="1800" b="1" i="0" u="none" strike="noStrike" baseline="0" dirty="0">
                <a:solidFill>
                  <a:schemeClr val="accent4"/>
                </a:solidFill>
                <a:latin typeface="Arial" panose="020B0604020202020204" pitchFamily="34" charset="0"/>
              </a:rPr>
              <a:t>	</a:t>
            </a:r>
            <a:r>
              <a:rPr lang="en-US" sz="1800" b="0" i="0" u="none" strike="noStrike" baseline="0" dirty="0">
                <a:solidFill>
                  <a:schemeClr val="accent4"/>
                </a:solidFill>
                <a:latin typeface="Arial" panose="020B0604020202020204" pitchFamily="34" charset="0"/>
              </a:rPr>
              <a:t>0	0-3	0	0	3	3	3	3	3	3	3	</a:t>
            </a:r>
          </a:p>
          <a:p>
            <a:pPr marR="130" algn="ctr"/>
            <a:r>
              <a:rPr lang="en-US" sz="1800" b="1" i="0" u="none" strike="noStrike" baseline="0" dirty="0" err="1">
                <a:solidFill>
                  <a:schemeClr val="accent4"/>
                </a:solidFill>
                <a:latin typeface="Arial" panose="020B0604020202020204" pitchFamily="34" charset="0"/>
              </a:rPr>
              <a:t>SocSci</a:t>
            </a:r>
            <a:r>
              <a:rPr lang="en-US" sz="1800" b="1" i="0" u="none" strike="noStrike" baseline="0" dirty="0">
                <a:solidFill>
                  <a:schemeClr val="accent4"/>
                </a:solidFill>
                <a:latin typeface="Arial" panose="020B0604020202020204" pitchFamily="34" charset="0"/>
              </a:rPr>
              <a:t>	</a:t>
            </a:r>
            <a:r>
              <a:rPr lang="en-US" sz="1800" b="0" i="0" u="none" strike="noStrike" baseline="0" dirty="0">
                <a:solidFill>
                  <a:schemeClr val="accent4"/>
                </a:solidFill>
                <a:latin typeface="Arial" panose="020B0604020202020204" pitchFamily="34" charset="0"/>
              </a:rPr>
              <a:t>0	0-3	0	3	6	3	6	6	6	6	6	</a:t>
            </a:r>
          </a:p>
          <a:p>
            <a:pPr marR="130" algn="ctr"/>
            <a:r>
              <a:rPr lang="en-US" sz="1800" b="1" i="0" u="none" strike="noStrike" baseline="0" dirty="0">
                <a:solidFill>
                  <a:schemeClr val="accent4"/>
                </a:solidFill>
                <a:latin typeface="Arial" panose="020B0604020202020204" pitchFamily="34" charset="0"/>
              </a:rPr>
              <a:t>Total	</a:t>
            </a:r>
            <a:r>
              <a:rPr lang="en-US" sz="1800" b="0" i="0" u="none" strike="noStrike" baseline="0" dirty="0">
                <a:solidFill>
                  <a:schemeClr val="accent4"/>
                </a:solidFill>
                <a:latin typeface="Arial" panose="020B0604020202020204" pitchFamily="34" charset="0"/>
              </a:rPr>
              <a:t>0	9	0	15	27	27	27	33	39	39	39	</a:t>
            </a:r>
          </a:p>
          <a:p>
            <a:endParaRPr lang="en-US" sz="4000" dirty="0">
              <a:solidFill>
                <a:schemeClr val="accent4"/>
              </a:solidFill>
            </a:endParaRPr>
          </a:p>
        </p:txBody>
      </p:sp>
      <p:pic>
        <p:nvPicPr>
          <p:cNvPr id="5" name="Audio 4">
            <a:hlinkClick r:id="" action="ppaction://media"/>
            <a:extLst>
              <a:ext uri="{FF2B5EF4-FFF2-40B4-BE49-F238E27FC236}">
                <a16:creationId xmlns:a16="http://schemas.microsoft.com/office/drawing/2014/main" id="{25B5DC65-B8F1-45A7-3FF7-4E7B5D51E3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5013148"/>
      </p:ext>
    </p:extLst>
  </p:cSld>
  <p:clrMapOvr>
    <a:masterClrMapping/>
  </p:clrMapOvr>
  <mc:AlternateContent xmlns:mc="http://schemas.openxmlformats.org/markup-compatibility/2006" xmlns:p14="http://schemas.microsoft.com/office/powerpoint/2010/main">
    <mc:Choice Requires="p14">
      <p:transition spd="slow" p14:dur="2000" advTm="57130"/>
    </mc:Choice>
    <mc:Fallback xmlns="">
      <p:transition spd="slow" advTm="5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906</TotalTime>
  <Words>1129</Words>
  <Application>Microsoft Office PowerPoint</Application>
  <PresentationFormat>Widescreen</PresentationFormat>
  <Paragraphs>145</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Certificate of General Studies Advisor Training</vt:lpstr>
      <vt:lpstr>What is the CGS?</vt:lpstr>
      <vt:lpstr>What is the CGS?</vt:lpstr>
      <vt:lpstr>Why is the CGS important?</vt:lpstr>
      <vt:lpstr>Why is the CGS important?</vt:lpstr>
      <vt:lpstr>Why is the CGS important?</vt:lpstr>
      <vt:lpstr>Why is the CGS important?</vt:lpstr>
      <vt:lpstr>How do students get the CGS?</vt:lpstr>
      <vt:lpstr>How do students get the CGS?</vt:lpstr>
      <vt:lpstr>PowerPoint Presentation</vt:lpstr>
      <vt:lpstr>How do students get the CGS?</vt:lpstr>
      <vt:lpstr>PowerPoint Presentation</vt:lpstr>
      <vt:lpstr>Expectations for Advisors</vt:lpstr>
      <vt:lpstr>Expectations for AY24-25</vt:lpstr>
      <vt:lpstr>Student Success Center</vt:lpstr>
      <vt:lpstr>Questions about the CGS?</vt:lpstr>
      <vt:lpstr>Job Requirements for 9-Month Faculty</vt:lpstr>
      <vt:lpstr>What is Personal Leave and How do I use it?</vt:lpstr>
      <vt:lpstr>LSUE Faculty Personal Leave Policy</vt:lpstr>
      <vt:lpstr>As a 9-month faculty member, could I be someplace else right 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Hamlin</dc:creator>
  <cp:lastModifiedBy>John Hamlin</cp:lastModifiedBy>
  <cp:revision>4</cp:revision>
  <dcterms:created xsi:type="dcterms:W3CDTF">2024-02-07T16:45:36Z</dcterms:created>
  <dcterms:modified xsi:type="dcterms:W3CDTF">2024-02-11T00:54:48Z</dcterms:modified>
</cp:coreProperties>
</file>