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8" r:id="rId7"/>
    <p:sldId id="261" r:id="rId8"/>
    <p:sldId id="263" r:id="rId9"/>
    <p:sldId id="264" r:id="rId10"/>
    <p:sldId id="262" r:id="rId11"/>
    <p:sldId id="265" r:id="rId12"/>
    <p:sldId id="266" r:id="rId13"/>
    <p:sldId id="267"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8C488C"/>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5507" autoAdjust="0"/>
  </p:normalViewPr>
  <p:slideViewPr>
    <p:cSldViewPr snapToGrid="0">
      <p:cViewPr varScale="1">
        <p:scale>
          <a:sx n="63" d="100"/>
          <a:sy n="63" d="100"/>
        </p:scale>
        <p:origin x="72" y="630"/>
      </p:cViewPr>
      <p:guideLst>
        <p:guide orient="horz" pos="2160"/>
        <p:guide pos="3840"/>
      </p:guideLst>
    </p:cSldViewPr>
  </p:slideViewPr>
  <p:outlineViewPr>
    <p:cViewPr>
      <p:scale>
        <a:sx n="33" d="100"/>
        <a:sy n="33" d="100"/>
      </p:scale>
      <p:origin x="0" y="-5094"/>
    </p:cViewPr>
  </p:outlineViewPr>
  <p:notesTextViewPr>
    <p:cViewPr>
      <p:scale>
        <a:sx n="1" d="1"/>
        <a:sy n="1" d="1"/>
      </p:scale>
      <p:origin x="0" y="0"/>
    </p:cViewPr>
  </p:notesTextViewPr>
  <p:notesViewPr>
    <p:cSldViewPr snapToGrid="0">
      <p:cViewPr varScale="1">
        <p:scale>
          <a:sx n="70" d="100"/>
          <a:sy n="70" d="100"/>
        </p:scale>
        <p:origin x="160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4ECC0B-6816-48BB-9B9B-8D3DA3B42F30}" type="datetimeFigureOut">
              <a:rPr lang="en-US" smtClean="0"/>
              <a:t>1/7/2019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A4170F-63F6-49B3-9D96-62D4FB04A3E3}" type="slidenum">
              <a:rPr lang="en-US" smtClean="0"/>
              <a:t>‹#›</a:t>
            </a:fld>
            <a:endParaRPr lang="en-US" dirty="0"/>
          </a:p>
        </p:txBody>
      </p:sp>
    </p:spTree>
    <p:extLst>
      <p:ext uri="{BB962C8B-B14F-4D97-AF65-F5344CB8AC3E}">
        <p14:creationId xmlns:p14="http://schemas.microsoft.com/office/powerpoint/2010/main" val="680814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 group</a:t>
            </a:r>
            <a:r>
              <a:rPr lang="en-US" baseline="0" dirty="0" smtClean="0"/>
              <a:t> last semester anatomy attendance</a:t>
            </a:r>
            <a:endParaRPr lang="en-US" dirty="0" smtClean="0"/>
          </a:p>
          <a:p>
            <a:r>
              <a:rPr lang="en-US" dirty="0" smtClean="0"/>
              <a:t>Open iClicker</a:t>
            </a:r>
          </a:p>
          <a:p>
            <a:r>
              <a:rPr lang="en-US" dirty="0" smtClean="0"/>
              <a:t>Build “Course”</a:t>
            </a:r>
          </a:p>
          <a:p>
            <a:r>
              <a:rPr lang="en-US" dirty="0" smtClean="0"/>
              <a:t>Take attendance</a:t>
            </a:r>
          </a:p>
          <a:p>
            <a:r>
              <a:rPr lang="en-US" dirty="0" smtClean="0"/>
              <a:t>Show group</a:t>
            </a:r>
            <a:endParaRPr lang="en-US" dirty="0"/>
          </a:p>
        </p:txBody>
      </p:sp>
      <p:sp>
        <p:nvSpPr>
          <p:cNvPr id="4" name="Slide Number Placeholder 3"/>
          <p:cNvSpPr>
            <a:spLocks noGrp="1"/>
          </p:cNvSpPr>
          <p:nvPr>
            <p:ph type="sldNum" sz="quarter" idx="10"/>
          </p:nvPr>
        </p:nvSpPr>
        <p:spPr/>
        <p:txBody>
          <a:bodyPr/>
          <a:lstStyle/>
          <a:p>
            <a:fld id="{B5A4170F-63F6-49B3-9D96-62D4FB04A3E3}" type="slidenum">
              <a:rPr lang="en-US" smtClean="0"/>
              <a:t>3</a:t>
            </a:fld>
            <a:endParaRPr lang="en-US" dirty="0"/>
          </a:p>
        </p:txBody>
      </p:sp>
    </p:spTree>
    <p:extLst>
      <p:ext uri="{BB962C8B-B14F-4D97-AF65-F5344CB8AC3E}">
        <p14:creationId xmlns:p14="http://schemas.microsoft.com/office/powerpoint/2010/main" val="89095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accent1"/>
                </a:solidFill>
              </a:defRPr>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5272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514537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1923942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3796831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829591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85649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3605974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2863711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305359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4054450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4814054-94CC-41A7-801A-8CF75E495A26}" type="datetimeFigureOut">
              <a:rPr lang="en-US" smtClean="0"/>
              <a:t>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6738F-14FE-4A31-92C4-B40A1E703B10}" type="slidenum">
              <a:rPr lang="en-US" smtClean="0"/>
              <a:t>‹#›</a:t>
            </a:fld>
            <a:endParaRPr lang="en-US" dirty="0"/>
          </a:p>
        </p:txBody>
      </p:sp>
    </p:spTree>
    <p:extLst>
      <p:ext uri="{BB962C8B-B14F-4D97-AF65-F5344CB8AC3E}">
        <p14:creationId xmlns:p14="http://schemas.microsoft.com/office/powerpoint/2010/main" val="247637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814054-94CC-41A7-801A-8CF75E495A26}" type="datetimeFigureOut">
              <a:rPr lang="en-US" smtClean="0"/>
              <a:t>1/7/2019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6738F-14FE-4A31-92C4-B40A1E703B10}" type="slidenum">
              <a:rPr lang="en-US" smtClean="0"/>
              <a:t>‹#›</a:t>
            </a:fld>
            <a:endParaRPr lang="en-US" dirty="0"/>
          </a:p>
        </p:txBody>
      </p:sp>
    </p:spTree>
    <p:extLst>
      <p:ext uri="{BB962C8B-B14F-4D97-AF65-F5344CB8AC3E}">
        <p14:creationId xmlns:p14="http://schemas.microsoft.com/office/powerpoint/2010/main" val="877205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lsuetesting@lsue.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990099"/>
                </a:solidFill>
                <a:latin typeface="Times New Roman" panose="02020603050405020304" pitchFamily="18" charset="0"/>
                <a:cs typeface="Times New Roman" panose="02020603050405020304" pitchFamily="18" charset="0"/>
              </a:rPr>
              <a:t>Academic Affairs</a:t>
            </a:r>
            <a:endParaRPr lang="en-US" dirty="0">
              <a:solidFill>
                <a:srgbClr val="990099"/>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dirty="0" smtClean="0"/>
              <a:t>January 7, 2019</a:t>
            </a:r>
            <a:endParaRPr lang="en-US" dirty="0"/>
          </a:p>
        </p:txBody>
      </p:sp>
    </p:spTree>
    <p:extLst>
      <p:ext uri="{BB962C8B-B14F-4D97-AF65-F5344CB8AC3E}">
        <p14:creationId xmlns:p14="http://schemas.microsoft.com/office/powerpoint/2010/main" val="16381583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V. Academic Complaint vs. Academic Appeal</a:t>
            </a:r>
            <a:endParaRPr lang="en-US" dirty="0">
              <a:solidFill>
                <a:schemeClr val="accent1"/>
              </a:solidFill>
            </a:endParaRPr>
          </a:p>
        </p:txBody>
      </p:sp>
      <p:sp>
        <p:nvSpPr>
          <p:cNvPr id="3" name="Content Placeholder 2"/>
          <p:cNvSpPr>
            <a:spLocks noGrp="1"/>
          </p:cNvSpPr>
          <p:nvPr>
            <p:ph idx="1"/>
          </p:nvPr>
        </p:nvSpPr>
        <p:spPr/>
        <p:txBody>
          <a:bodyPr/>
          <a:lstStyle/>
          <a:p>
            <a:pPr marL="0" indent="0">
              <a:buNone/>
            </a:pPr>
            <a:r>
              <a:rPr lang="en-US" dirty="0" smtClean="0">
                <a:solidFill>
                  <a:schemeClr val="accent1"/>
                </a:solidFill>
              </a:rPr>
              <a:t>Dr. Robi</a:t>
            </a:r>
            <a:r>
              <a:rPr lang="en-US" dirty="0" smtClean="0">
                <a:solidFill>
                  <a:schemeClr val="accent1"/>
                </a:solidFill>
              </a:rPr>
              <a:t>chaux led discussion on procedure.  </a:t>
            </a:r>
            <a:endParaRPr lang="en-US" dirty="0">
              <a:solidFill>
                <a:schemeClr val="accent1"/>
              </a:solidFill>
            </a:endParaRPr>
          </a:p>
        </p:txBody>
      </p:sp>
    </p:spTree>
    <p:extLst>
      <p:ext uri="{BB962C8B-B14F-4D97-AF65-F5344CB8AC3E}">
        <p14:creationId xmlns:p14="http://schemas.microsoft.com/office/powerpoint/2010/main" val="4270186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VI.  What’s new with placement exams</a:t>
            </a:r>
            <a:endParaRPr lang="en-US" dirty="0">
              <a:solidFill>
                <a:schemeClr val="accent1"/>
              </a:solidFill>
            </a:endParaRPr>
          </a:p>
        </p:txBody>
      </p:sp>
      <p:sp>
        <p:nvSpPr>
          <p:cNvPr id="3" name="Content Placeholder 2"/>
          <p:cNvSpPr>
            <a:spLocks noGrp="1"/>
          </p:cNvSpPr>
          <p:nvPr>
            <p:ph idx="1"/>
          </p:nvPr>
        </p:nvSpPr>
        <p:spPr/>
        <p:txBody>
          <a:bodyPr/>
          <a:lstStyle/>
          <a:p>
            <a:r>
              <a:rPr lang="en-US" dirty="0">
                <a:solidFill>
                  <a:schemeClr val="accent1"/>
                </a:solidFill>
              </a:rPr>
              <a:t>Currently using College Board’s ACCUPLACER for English Composition, mathematics, and reading.</a:t>
            </a:r>
          </a:p>
          <a:p>
            <a:pPr lvl="1"/>
            <a:r>
              <a:rPr lang="en-US" dirty="0">
                <a:solidFill>
                  <a:schemeClr val="accent1"/>
                </a:solidFill>
              </a:rPr>
              <a:t>The Classic Version will no longer be used effective January 8.</a:t>
            </a:r>
          </a:p>
          <a:p>
            <a:pPr lvl="1"/>
            <a:r>
              <a:rPr lang="en-US" dirty="0">
                <a:solidFill>
                  <a:schemeClr val="accent1"/>
                </a:solidFill>
              </a:rPr>
              <a:t>The Next Generation Version is expected to be up and running by the time it is needed for Summer/Fall 2019 orientations.</a:t>
            </a:r>
          </a:p>
          <a:p>
            <a:r>
              <a:rPr lang="en-US" dirty="0">
                <a:solidFill>
                  <a:schemeClr val="accent1"/>
                </a:solidFill>
              </a:rPr>
              <a:t>All assessments will contain 20 questions.</a:t>
            </a:r>
          </a:p>
          <a:p>
            <a:r>
              <a:rPr lang="en-US" dirty="0">
                <a:solidFill>
                  <a:schemeClr val="accent1"/>
                </a:solidFill>
              </a:rPr>
              <a:t>Cut scores will be published as soon as they are finalized and approved by Academic Council.</a:t>
            </a:r>
          </a:p>
          <a:p>
            <a:pPr lvl="1"/>
            <a:r>
              <a:rPr lang="en-US" dirty="0">
                <a:solidFill>
                  <a:schemeClr val="accent1"/>
                </a:solidFill>
              </a:rPr>
              <a:t>English Composition and Reading are rather straight forward.</a:t>
            </a:r>
          </a:p>
          <a:p>
            <a:pPr lvl="1"/>
            <a:r>
              <a:rPr lang="en-US" dirty="0">
                <a:solidFill>
                  <a:schemeClr val="accent1"/>
                </a:solidFill>
              </a:rPr>
              <a:t>Mathematics is requiring some investigation because there are two tests.</a:t>
            </a:r>
          </a:p>
          <a:p>
            <a:endParaRPr lang="en-US" dirty="0">
              <a:solidFill>
                <a:schemeClr val="accent1"/>
              </a:solidFill>
            </a:endParaRPr>
          </a:p>
        </p:txBody>
      </p:sp>
    </p:spTree>
    <p:extLst>
      <p:ext uri="{BB962C8B-B14F-4D97-AF65-F5344CB8AC3E}">
        <p14:creationId xmlns:p14="http://schemas.microsoft.com/office/powerpoint/2010/main" val="2387619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VII.  Peregrine Academic General Education (GE)  Exam</a:t>
            </a:r>
            <a:endParaRPr lang="en-US" dirty="0">
              <a:solidFill>
                <a:schemeClr val="accent1"/>
              </a:solidFill>
            </a:endParaRPr>
          </a:p>
        </p:txBody>
      </p:sp>
      <p:sp>
        <p:nvSpPr>
          <p:cNvPr id="3" name="Content Placeholder 2"/>
          <p:cNvSpPr>
            <a:spLocks noGrp="1"/>
          </p:cNvSpPr>
          <p:nvPr>
            <p:ph idx="1"/>
          </p:nvPr>
        </p:nvSpPr>
        <p:spPr/>
        <p:txBody>
          <a:bodyPr>
            <a:normAutofit fontScale="77500" lnSpcReduction="20000"/>
          </a:bodyPr>
          <a:lstStyle/>
          <a:p>
            <a:r>
              <a:rPr lang="en-US" dirty="0">
                <a:solidFill>
                  <a:schemeClr val="accent1"/>
                </a:solidFill>
              </a:rPr>
              <a:t>Rationale:</a:t>
            </a:r>
          </a:p>
          <a:p>
            <a:pPr lvl="1"/>
            <a:r>
              <a:rPr lang="en-US" dirty="0">
                <a:solidFill>
                  <a:schemeClr val="accent1"/>
                </a:solidFill>
              </a:rPr>
              <a:t>Assessment of LSU Eunice’s GE component upon graduation </a:t>
            </a:r>
            <a:r>
              <a:rPr lang="en-US" u="sng" dirty="0">
                <a:solidFill>
                  <a:schemeClr val="accent1"/>
                </a:solidFill>
              </a:rPr>
              <a:t>for Associate Degrees only</a:t>
            </a:r>
            <a:r>
              <a:rPr lang="en-US" dirty="0">
                <a:solidFill>
                  <a:schemeClr val="accent1"/>
                </a:solidFill>
              </a:rPr>
              <a:t>.</a:t>
            </a:r>
          </a:p>
          <a:p>
            <a:pPr lvl="1"/>
            <a:r>
              <a:rPr lang="en-US" dirty="0">
                <a:solidFill>
                  <a:schemeClr val="accent1"/>
                </a:solidFill>
              </a:rPr>
              <a:t>Includes the graduating student survey.</a:t>
            </a:r>
          </a:p>
          <a:p>
            <a:pPr lvl="1"/>
            <a:r>
              <a:rPr lang="en-US" dirty="0">
                <a:solidFill>
                  <a:schemeClr val="accent1"/>
                </a:solidFill>
              </a:rPr>
              <a:t>Comply with SACSCOC Standards in Section 8 (Standard 8.2a programs – specifically AALT, ASLT, and AGS; Standard 8.2b GE competencies).</a:t>
            </a:r>
          </a:p>
          <a:p>
            <a:r>
              <a:rPr lang="en-US" dirty="0">
                <a:solidFill>
                  <a:schemeClr val="accent1"/>
                </a:solidFill>
              </a:rPr>
              <a:t>Not punitive (i.e. no impact to graduation – results are compared to national norms)</a:t>
            </a:r>
          </a:p>
          <a:p>
            <a:r>
              <a:rPr lang="en-US" dirty="0">
                <a:solidFill>
                  <a:schemeClr val="accent1"/>
                </a:solidFill>
              </a:rPr>
              <a:t>Replaces ACT’s CAAP Test that assessed English </a:t>
            </a:r>
            <a:r>
              <a:rPr lang="en-US" dirty="0" smtClean="0">
                <a:solidFill>
                  <a:schemeClr val="accent1"/>
                </a:solidFill>
              </a:rPr>
              <a:t>composition</a:t>
            </a:r>
            <a:r>
              <a:rPr lang="en-US" dirty="0">
                <a:solidFill>
                  <a:schemeClr val="accent1"/>
                </a:solidFill>
              </a:rPr>
              <a:t>, mathematics, </a:t>
            </a:r>
            <a:r>
              <a:rPr lang="en-US" dirty="0" smtClean="0">
                <a:solidFill>
                  <a:schemeClr val="accent1"/>
                </a:solidFill>
              </a:rPr>
              <a:t>science, and </a:t>
            </a:r>
            <a:r>
              <a:rPr lang="en-US" dirty="0">
                <a:solidFill>
                  <a:schemeClr val="accent1"/>
                </a:solidFill>
              </a:rPr>
              <a:t>critical thinking.  Peregrine GE assesses additional areas such as the arts, social sciences, and sciences.</a:t>
            </a:r>
          </a:p>
          <a:p>
            <a:r>
              <a:rPr lang="en-US" dirty="0">
                <a:solidFill>
                  <a:schemeClr val="accent1"/>
                </a:solidFill>
              </a:rPr>
              <a:t>Graduation cost increased $25 to cover the cost of the exam, but the overall cost is less than the CAAP exam.</a:t>
            </a:r>
          </a:p>
          <a:p>
            <a:r>
              <a:rPr lang="en-US" dirty="0">
                <a:solidFill>
                  <a:schemeClr val="accent1"/>
                </a:solidFill>
              </a:rPr>
              <a:t>Online and face-to-face graduating students may take the 90 question exam that takes about an hour any time during their last semester in the testing center.</a:t>
            </a:r>
          </a:p>
          <a:p>
            <a:r>
              <a:rPr lang="en-US" dirty="0">
                <a:solidFill>
                  <a:schemeClr val="accent1"/>
                </a:solidFill>
              </a:rPr>
              <a:t>Deans and faculty are asked to encourage graduating students to take the assessment.  Division offices are being instructed to coordinate.</a:t>
            </a:r>
          </a:p>
          <a:p>
            <a:endParaRPr lang="en-US" dirty="0">
              <a:solidFill>
                <a:schemeClr val="accent1"/>
              </a:solidFill>
            </a:endParaRPr>
          </a:p>
        </p:txBody>
      </p:sp>
    </p:spTree>
    <p:extLst>
      <p:ext uri="{BB962C8B-B14F-4D97-AF65-F5344CB8AC3E}">
        <p14:creationId xmlns:p14="http://schemas.microsoft.com/office/powerpoint/2010/main" val="873553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VIII.  Using the new testing center</a:t>
            </a:r>
            <a:endParaRPr lang="en-US" dirty="0">
              <a:solidFill>
                <a:schemeClr val="accent1"/>
              </a:solidFill>
            </a:endParaRPr>
          </a:p>
        </p:txBody>
      </p:sp>
      <p:sp>
        <p:nvSpPr>
          <p:cNvPr id="3" name="Content Placeholder 2"/>
          <p:cNvSpPr>
            <a:spLocks noGrp="1"/>
          </p:cNvSpPr>
          <p:nvPr>
            <p:ph idx="1"/>
          </p:nvPr>
        </p:nvSpPr>
        <p:spPr/>
        <p:txBody>
          <a:bodyPr>
            <a:noAutofit/>
          </a:bodyPr>
          <a:lstStyle/>
          <a:p>
            <a:r>
              <a:rPr lang="en-US" sz="2000" dirty="0">
                <a:solidFill>
                  <a:schemeClr val="accent1"/>
                </a:solidFill>
              </a:rPr>
              <a:t>The testing center is in the Library 100-C with 35 computers.</a:t>
            </a:r>
          </a:p>
          <a:p>
            <a:r>
              <a:rPr lang="en-US" sz="2000" dirty="0">
                <a:solidFill>
                  <a:schemeClr val="accent1"/>
                </a:solidFill>
              </a:rPr>
              <a:t>Director Karen LeDoux (kledoux@lsue.edu).</a:t>
            </a:r>
          </a:p>
          <a:p>
            <a:r>
              <a:rPr lang="en-US" sz="2000" dirty="0">
                <a:solidFill>
                  <a:schemeClr val="accent1"/>
                </a:solidFill>
              </a:rPr>
              <a:t>Phone is 337-457-6116 and email is </a:t>
            </a:r>
            <a:r>
              <a:rPr lang="en-US" sz="2000" dirty="0">
                <a:solidFill>
                  <a:schemeClr val="accent1"/>
                </a:solidFill>
                <a:hlinkClick r:id="rId2"/>
              </a:rPr>
              <a:t>lsuetesting@lsue.edu</a:t>
            </a:r>
            <a:endParaRPr lang="en-US" sz="2000" dirty="0">
              <a:solidFill>
                <a:schemeClr val="accent1"/>
              </a:solidFill>
            </a:endParaRPr>
          </a:p>
          <a:p>
            <a:r>
              <a:rPr lang="en-US" sz="2000" dirty="0">
                <a:solidFill>
                  <a:schemeClr val="accent1"/>
                </a:solidFill>
              </a:rPr>
              <a:t>The website and testing policies are being developed.</a:t>
            </a:r>
          </a:p>
          <a:p>
            <a:r>
              <a:rPr lang="en-US" sz="2000" dirty="0">
                <a:solidFill>
                  <a:schemeClr val="accent1"/>
                </a:solidFill>
              </a:rPr>
              <a:t>Appointments are needed and a web-based scheduling service will be used.  Please do not just send student to the center without an appointment. Students who do not register 24 hours prior to scheduling the exam will be assessed a $10 walk-in fee in addition to the quoted fee.</a:t>
            </a:r>
          </a:p>
          <a:p>
            <a:r>
              <a:rPr lang="en-US" sz="2000" dirty="0">
                <a:solidFill>
                  <a:schemeClr val="accent1"/>
                </a:solidFill>
              </a:rPr>
              <a:t>Faculty can contact Karen LeDoux to go through the process of setting up courses they will allow the LSUE testing center to proctor.</a:t>
            </a:r>
          </a:p>
          <a:p>
            <a:r>
              <a:rPr lang="en-US" sz="2000" dirty="0">
                <a:solidFill>
                  <a:schemeClr val="accent1"/>
                </a:solidFill>
              </a:rPr>
              <a:t>The Center is currently conducting placement testing for Spring 2019 on an individual basis.  Math placement testing will no longer occur at orientation.  Effective January 12, 2019, the first placement test will no longer be free for any subject.</a:t>
            </a:r>
          </a:p>
          <a:p>
            <a:r>
              <a:rPr lang="en-US" sz="2000" dirty="0">
                <a:solidFill>
                  <a:schemeClr val="accent1"/>
                </a:solidFill>
              </a:rPr>
              <a:t>As Spring 2019 progresses, permissions to ACCUPLACER will be discontinued for all </a:t>
            </a:r>
            <a:r>
              <a:rPr lang="en-US" sz="2000" dirty="0" smtClean="0">
                <a:solidFill>
                  <a:schemeClr val="accent1"/>
                </a:solidFill>
              </a:rPr>
              <a:t>university </a:t>
            </a:r>
            <a:r>
              <a:rPr lang="en-US" sz="2000" dirty="0">
                <a:solidFill>
                  <a:schemeClr val="accent1"/>
                </a:solidFill>
              </a:rPr>
              <a:t>personnel not employed in the testing center.</a:t>
            </a:r>
          </a:p>
        </p:txBody>
      </p:sp>
    </p:spTree>
    <p:extLst>
      <p:ext uri="{BB962C8B-B14F-4D97-AF65-F5344CB8AC3E}">
        <p14:creationId xmlns:p14="http://schemas.microsoft.com/office/powerpoint/2010/main" val="4076732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IX</a:t>
            </a:r>
            <a:r>
              <a:rPr lang="en-US" dirty="0" smtClean="0">
                <a:solidFill>
                  <a:schemeClr val="accent1"/>
                </a:solidFill>
              </a:rPr>
              <a:t>.  The Library-A New Look</a:t>
            </a:r>
            <a:endParaRPr lang="en-US" dirty="0">
              <a:solidFill>
                <a:schemeClr val="accent1"/>
              </a:solidFill>
            </a:endParaRPr>
          </a:p>
        </p:txBody>
      </p:sp>
      <p:sp>
        <p:nvSpPr>
          <p:cNvPr id="3" name="Content Placeholder 2"/>
          <p:cNvSpPr>
            <a:spLocks noGrp="1"/>
          </p:cNvSpPr>
          <p:nvPr>
            <p:ph idx="1"/>
          </p:nvPr>
        </p:nvSpPr>
        <p:spPr/>
        <p:txBody>
          <a:bodyPr/>
          <a:lstStyle/>
          <a:p>
            <a:pPr marL="0" indent="0">
              <a:buNone/>
            </a:pPr>
            <a:r>
              <a:rPr lang="en-US" dirty="0" smtClean="0">
                <a:solidFill>
                  <a:schemeClr val="accent1"/>
                </a:solidFill>
              </a:rPr>
              <a:t>Ms. Jobe-Ganucheau led discussion on library resources.</a:t>
            </a:r>
            <a:endParaRPr lang="en-US" dirty="0">
              <a:solidFill>
                <a:schemeClr val="accent1"/>
              </a:solidFill>
            </a:endParaRPr>
          </a:p>
        </p:txBody>
      </p:sp>
    </p:spTree>
    <p:extLst>
      <p:ext uri="{BB962C8B-B14F-4D97-AF65-F5344CB8AC3E}">
        <p14:creationId xmlns:p14="http://schemas.microsoft.com/office/powerpoint/2010/main" val="3184046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X. </a:t>
            </a:r>
            <a:r>
              <a:rPr lang="en-US" dirty="0">
                <a:solidFill>
                  <a:schemeClr val="accent1"/>
                </a:solidFill>
              </a:rPr>
              <a:t>Grants-Revised Website and more.</a:t>
            </a:r>
          </a:p>
        </p:txBody>
      </p:sp>
      <p:sp>
        <p:nvSpPr>
          <p:cNvPr id="3" name="Content Placeholder 2"/>
          <p:cNvSpPr>
            <a:spLocks noGrp="1"/>
          </p:cNvSpPr>
          <p:nvPr>
            <p:ph idx="1"/>
          </p:nvPr>
        </p:nvSpPr>
        <p:spPr/>
        <p:txBody>
          <a:bodyPr/>
          <a:lstStyle/>
          <a:p>
            <a:pPr marL="0" indent="0">
              <a:buNone/>
            </a:pPr>
            <a:r>
              <a:rPr lang="en-US" dirty="0" smtClean="0">
                <a:solidFill>
                  <a:schemeClr val="accent1"/>
                </a:solidFill>
              </a:rPr>
              <a:t>Mr. Cilano led discussion on grant writing resources.</a:t>
            </a:r>
            <a:endParaRPr lang="en-US" dirty="0">
              <a:solidFill>
                <a:schemeClr val="accent1"/>
              </a:solidFill>
            </a:endParaRPr>
          </a:p>
        </p:txBody>
      </p:sp>
    </p:spTree>
    <p:extLst>
      <p:ext uri="{BB962C8B-B14F-4D97-AF65-F5344CB8AC3E}">
        <p14:creationId xmlns:p14="http://schemas.microsoft.com/office/powerpoint/2010/main" val="2857557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dirty="0" smtClean="0">
                <a:solidFill>
                  <a:schemeClr val="accent1"/>
                </a:solidFill>
              </a:rPr>
              <a:t>Good Afternoon and Welcome Back for Spring 2019</a:t>
            </a:r>
            <a:endParaRPr lang="en-US" sz="5400" dirty="0">
              <a:solidFill>
                <a:schemeClr val="accent1"/>
              </a:solidFill>
            </a:endParaRPr>
          </a:p>
        </p:txBody>
      </p:sp>
      <p:sp>
        <p:nvSpPr>
          <p:cNvPr id="3" name="Content Placeholder 2"/>
          <p:cNvSpPr>
            <a:spLocks noGrp="1"/>
          </p:cNvSpPr>
          <p:nvPr>
            <p:ph idx="1"/>
          </p:nvPr>
        </p:nvSpPr>
        <p:spPr/>
        <p:txBody>
          <a:bodyPr>
            <a:normAutofit fontScale="77500" lnSpcReduction="20000"/>
          </a:bodyPr>
          <a:lstStyle/>
          <a:p>
            <a:pPr marL="0" lvl="0" indent="0">
              <a:buNone/>
            </a:pPr>
            <a:r>
              <a:rPr lang="en-US" dirty="0" smtClean="0">
                <a:solidFill>
                  <a:schemeClr val="accent1"/>
                </a:solidFill>
              </a:rPr>
              <a:t>I. 	Creating </a:t>
            </a:r>
            <a:r>
              <a:rPr lang="en-US" dirty="0">
                <a:solidFill>
                  <a:schemeClr val="accent1"/>
                </a:solidFill>
              </a:rPr>
              <a:t>an interactive classroom with the </a:t>
            </a:r>
            <a:r>
              <a:rPr lang="en-US" dirty="0" err="1">
                <a:solidFill>
                  <a:schemeClr val="accent1"/>
                </a:solidFill>
              </a:rPr>
              <a:t>iClicker</a:t>
            </a:r>
            <a:r>
              <a:rPr lang="en-US" dirty="0">
                <a:solidFill>
                  <a:schemeClr val="accent1"/>
                </a:solidFill>
              </a:rPr>
              <a:t>® app- Taking </a:t>
            </a:r>
            <a:r>
              <a:rPr lang="en-US" dirty="0" smtClean="0">
                <a:solidFill>
                  <a:schemeClr val="accent1"/>
                </a:solidFill>
              </a:rPr>
              <a:t>	attendance </a:t>
            </a:r>
            <a:r>
              <a:rPr lang="en-US" dirty="0">
                <a:solidFill>
                  <a:schemeClr val="accent1"/>
                </a:solidFill>
              </a:rPr>
              <a:t>and </a:t>
            </a:r>
            <a:r>
              <a:rPr lang="en-US" dirty="0" smtClean="0">
                <a:solidFill>
                  <a:schemeClr val="accent1"/>
                </a:solidFill>
              </a:rPr>
              <a:t>	more</a:t>
            </a:r>
            <a:endParaRPr lang="en-US" dirty="0">
              <a:solidFill>
                <a:schemeClr val="accent1"/>
              </a:solidFill>
            </a:endParaRPr>
          </a:p>
          <a:p>
            <a:pPr marL="0" lvl="0" indent="0">
              <a:buNone/>
            </a:pPr>
            <a:r>
              <a:rPr lang="en-US" dirty="0" smtClean="0">
                <a:solidFill>
                  <a:schemeClr val="accent1"/>
                </a:solidFill>
              </a:rPr>
              <a:t>II. 	Override </a:t>
            </a:r>
            <a:r>
              <a:rPr lang="en-US" dirty="0">
                <a:solidFill>
                  <a:schemeClr val="accent1"/>
                </a:solidFill>
              </a:rPr>
              <a:t>procedure</a:t>
            </a:r>
            <a:endParaRPr lang="en-US" sz="1100" dirty="0">
              <a:solidFill>
                <a:schemeClr val="accent1"/>
              </a:solidFill>
            </a:endParaRPr>
          </a:p>
          <a:p>
            <a:pPr lvl="2"/>
            <a:r>
              <a:rPr lang="en-US" dirty="0">
                <a:solidFill>
                  <a:schemeClr val="accent1"/>
                </a:solidFill>
              </a:rPr>
              <a:t>Why do we have it?</a:t>
            </a:r>
            <a:endParaRPr lang="en-US" sz="650" dirty="0">
              <a:solidFill>
                <a:schemeClr val="accent1"/>
              </a:solidFill>
            </a:endParaRPr>
          </a:p>
          <a:p>
            <a:pPr lvl="2"/>
            <a:r>
              <a:rPr lang="en-US" dirty="0">
                <a:solidFill>
                  <a:schemeClr val="accent1"/>
                </a:solidFill>
              </a:rPr>
              <a:t>Who has the authority to override</a:t>
            </a:r>
            <a:r>
              <a:rPr lang="en-US" dirty="0" smtClean="0">
                <a:solidFill>
                  <a:schemeClr val="accent1"/>
                </a:solidFill>
              </a:rPr>
              <a:t>?</a:t>
            </a:r>
            <a:endParaRPr lang="en-US" sz="650" dirty="0">
              <a:solidFill>
                <a:schemeClr val="accent1"/>
              </a:solidFill>
            </a:endParaRPr>
          </a:p>
          <a:p>
            <a:pPr marL="0" indent="0">
              <a:buNone/>
            </a:pPr>
            <a:r>
              <a:rPr lang="en-US" dirty="0" smtClean="0">
                <a:solidFill>
                  <a:schemeClr val="accent1"/>
                </a:solidFill>
              </a:rPr>
              <a:t>III. 	Can </a:t>
            </a:r>
            <a:r>
              <a:rPr lang="en-US" dirty="0">
                <a:solidFill>
                  <a:schemeClr val="accent1"/>
                </a:solidFill>
              </a:rPr>
              <a:t>I use this course to meet degree requirements</a:t>
            </a:r>
            <a:r>
              <a:rPr lang="en-US" dirty="0" smtClean="0">
                <a:solidFill>
                  <a:schemeClr val="accent1"/>
                </a:solidFill>
              </a:rPr>
              <a:t>?</a:t>
            </a:r>
          </a:p>
          <a:p>
            <a:pPr marL="0" indent="0">
              <a:buNone/>
            </a:pPr>
            <a:r>
              <a:rPr lang="en-US" dirty="0" smtClean="0">
                <a:solidFill>
                  <a:schemeClr val="accent1"/>
                </a:solidFill>
              </a:rPr>
              <a:t>IV. 	Do’s and don’ts of final exams for lecture courses.</a:t>
            </a:r>
          </a:p>
          <a:p>
            <a:pPr marL="0" indent="0">
              <a:buNone/>
            </a:pPr>
            <a:r>
              <a:rPr lang="en-US" dirty="0" smtClean="0">
                <a:solidFill>
                  <a:schemeClr val="accent1"/>
                </a:solidFill>
              </a:rPr>
              <a:t>V. 	Academic Complaints vs. Academic Appeals.  </a:t>
            </a:r>
          </a:p>
          <a:p>
            <a:pPr marL="0" indent="0">
              <a:buNone/>
            </a:pPr>
            <a:r>
              <a:rPr lang="en-US" dirty="0" smtClean="0">
                <a:solidFill>
                  <a:schemeClr val="accent1"/>
                </a:solidFill>
              </a:rPr>
              <a:t>VI. 	What’s new with placement exams?</a:t>
            </a:r>
          </a:p>
          <a:p>
            <a:pPr marL="0" indent="0">
              <a:buNone/>
            </a:pPr>
            <a:r>
              <a:rPr lang="en-US" dirty="0" smtClean="0">
                <a:solidFill>
                  <a:schemeClr val="accent1"/>
                </a:solidFill>
              </a:rPr>
              <a:t>VII.	All about Peregrine.</a:t>
            </a:r>
          </a:p>
          <a:p>
            <a:pPr marL="571500" indent="-571500">
              <a:buAutoNum type="romanUcPeriod" startAt="8"/>
            </a:pPr>
            <a:r>
              <a:rPr lang="en-US" dirty="0" smtClean="0">
                <a:solidFill>
                  <a:schemeClr val="accent1"/>
                </a:solidFill>
              </a:rPr>
              <a:t>     The Testing Center</a:t>
            </a:r>
          </a:p>
          <a:p>
            <a:pPr marL="571500" indent="-571500">
              <a:buAutoNum type="romanUcPeriod" startAt="8"/>
            </a:pPr>
            <a:r>
              <a:rPr lang="en-US" dirty="0" smtClean="0">
                <a:solidFill>
                  <a:schemeClr val="accent1"/>
                </a:solidFill>
              </a:rPr>
              <a:t> 	The Library-A New Look</a:t>
            </a:r>
          </a:p>
          <a:p>
            <a:pPr marL="571500" indent="-571500">
              <a:buAutoNum type="romanUcPeriod" startAt="8"/>
            </a:pPr>
            <a:r>
              <a:rPr lang="en-US" dirty="0" smtClean="0">
                <a:solidFill>
                  <a:schemeClr val="accent1"/>
                </a:solidFill>
              </a:rPr>
              <a:t>     Grants-Revised Website and more.</a:t>
            </a:r>
            <a:endParaRPr lang="en-US" dirty="0" smtClean="0">
              <a:solidFill>
                <a:schemeClr val="accent1"/>
              </a:solidFill>
            </a:endParaRPr>
          </a:p>
          <a:p>
            <a:pPr marL="571500" indent="-571500">
              <a:buAutoNum type="romanUcPeriod"/>
            </a:pPr>
            <a:endParaRPr lang="en-US" dirty="0">
              <a:solidFill>
                <a:schemeClr val="accent1"/>
              </a:solidFill>
            </a:endParaRPr>
          </a:p>
        </p:txBody>
      </p:sp>
    </p:spTree>
    <p:extLst>
      <p:ext uri="{BB962C8B-B14F-4D97-AF65-F5344CB8AC3E}">
        <p14:creationId xmlns:p14="http://schemas.microsoft.com/office/powerpoint/2010/main" val="1055186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I.  Using the iClicker app for attendance and creating an interactive classroom.</a:t>
            </a:r>
            <a:endParaRPr lang="en-US" dirty="0">
              <a:solidFill>
                <a:schemeClr val="accent1"/>
              </a:solidFill>
            </a:endParaRPr>
          </a:p>
        </p:txBody>
      </p:sp>
      <p:sp>
        <p:nvSpPr>
          <p:cNvPr id="3" name="Content Placeholder 2"/>
          <p:cNvSpPr>
            <a:spLocks noGrp="1"/>
          </p:cNvSpPr>
          <p:nvPr>
            <p:ph idx="1"/>
          </p:nvPr>
        </p:nvSpPr>
        <p:spPr/>
        <p:txBody>
          <a:bodyPr/>
          <a:lstStyle/>
          <a:p>
            <a:r>
              <a:rPr lang="en-US" dirty="0">
                <a:solidFill>
                  <a:schemeClr val="accent1"/>
                </a:solidFill>
              </a:rPr>
              <a:t>Set-up is quick and easy.</a:t>
            </a:r>
          </a:p>
          <a:p>
            <a:r>
              <a:rPr lang="en-US" dirty="0" smtClean="0">
                <a:solidFill>
                  <a:schemeClr val="accent1"/>
                </a:solidFill>
              </a:rPr>
              <a:t>iClicker Reef is a free app that can be downloaded on any device.</a:t>
            </a:r>
          </a:p>
          <a:p>
            <a:r>
              <a:rPr lang="en-US" dirty="0" smtClean="0">
                <a:solidFill>
                  <a:schemeClr val="accent1"/>
                </a:solidFill>
              </a:rPr>
              <a:t>Attendance verification is free of charge and has built in alerts.</a:t>
            </a:r>
          </a:p>
          <a:p>
            <a:r>
              <a:rPr lang="en-US" dirty="0" smtClean="0">
                <a:solidFill>
                  <a:schemeClr val="accent1"/>
                </a:solidFill>
              </a:rPr>
              <a:t>There is a 2 week free trial for students to use the complete app.</a:t>
            </a:r>
          </a:p>
          <a:p>
            <a:r>
              <a:rPr lang="en-US" dirty="0" smtClean="0">
                <a:solidFill>
                  <a:schemeClr val="accent1"/>
                </a:solidFill>
              </a:rPr>
              <a:t>Students can use the app in multiple classes for the same fee.  </a:t>
            </a:r>
            <a:endParaRPr lang="en-US" dirty="0">
              <a:solidFill>
                <a:schemeClr val="accent1"/>
              </a:solidFill>
            </a:endParaRPr>
          </a:p>
        </p:txBody>
      </p:sp>
    </p:spTree>
    <p:extLst>
      <p:ext uri="{BB962C8B-B14F-4D97-AF65-F5344CB8AC3E}">
        <p14:creationId xmlns:p14="http://schemas.microsoft.com/office/powerpoint/2010/main" val="3666814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II.  What is the reason behind the override procedure?</a:t>
            </a:r>
            <a:endParaRPr lang="en-US" dirty="0">
              <a:solidFill>
                <a:schemeClr val="accent1"/>
              </a:solidFill>
            </a:endParaRPr>
          </a:p>
        </p:txBody>
      </p:sp>
      <p:sp>
        <p:nvSpPr>
          <p:cNvPr id="3" name="Content Placeholder 2"/>
          <p:cNvSpPr>
            <a:spLocks noGrp="1"/>
          </p:cNvSpPr>
          <p:nvPr>
            <p:ph idx="1"/>
          </p:nvPr>
        </p:nvSpPr>
        <p:spPr/>
        <p:txBody>
          <a:bodyPr/>
          <a:lstStyle/>
          <a:p>
            <a:pPr marL="0" indent="0">
              <a:buNone/>
            </a:pPr>
            <a:r>
              <a:rPr lang="en-US" dirty="0" smtClean="0">
                <a:solidFill>
                  <a:schemeClr val="accent1"/>
                </a:solidFill>
              </a:rPr>
              <a:t>“</a:t>
            </a:r>
            <a:r>
              <a:rPr lang="en-US" dirty="0">
                <a:solidFill>
                  <a:schemeClr val="accent1"/>
                </a:solidFill>
              </a:rPr>
              <a:t>All additions, deletions, and modifications in </a:t>
            </a:r>
            <a:r>
              <a:rPr lang="en-US" dirty="0" smtClean="0">
                <a:solidFill>
                  <a:schemeClr val="accent1"/>
                </a:solidFill>
              </a:rPr>
              <a:t>courses </a:t>
            </a:r>
            <a:r>
              <a:rPr lang="en-US" dirty="0">
                <a:solidFill>
                  <a:schemeClr val="accent1"/>
                </a:solidFill>
              </a:rPr>
              <a:t>and </a:t>
            </a:r>
            <a:r>
              <a:rPr lang="en-US" dirty="0" smtClean="0">
                <a:solidFill>
                  <a:schemeClr val="accent1"/>
                </a:solidFill>
              </a:rPr>
              <a:t>curricula, including </a:t>
            </a:r>
            <a:r>
              <a:rPr lang="en-US" dirty="0">
                <a:solidFill>
                  <a:schemeClr val="accent1"/>
                </a:solidFill>
              </a:rPr>
              <a:t>the use </a:t>
            </a:r>
            <a:r>
              <a:rPr lang="en-US" dirty="0" smtClean="0">
                <a:solidFill>
                  <a:schemeClr val="accent1"/>
                </a:solidFill>
              </a:rPr>
              <a:t>of distance </a:t>
            </a:r>
            <a:r>
              <a:rPr lang="en-US" dirty="0">
                <a:solidFill>
                  <a:schemeClr val="accent1"/>
                </a:solidFill>
              </a:rPr>
              <a:t>education </a:t>
            </a:r>
            <a:r>
              <a:rPr lang="en-US" dirty="0" smtClean="0">
                <a:solidFill>
                  <a:schemeClr val="accent1"/>
                </a:solidFill>
              </a:rPr>
              <a:t>technology, at </a:t>
            </a:r>
            <a:r>
              <a:rPr lang="en-US" dirty="0">
                <a:solidFill>
                  <a:schemeClr val="accent1"/>
                </a:solidFill>
              </a:rPr>
              <a:t>Louisiana State University Eunice originate with </a:t>
            </a:r>
            <a:r>
              <a:rPr lang="en-US" dirty="0" smtClean="0">
                <a:solidFill>
                  <a:schemeClr val="accent1"/>
                </a:solidFill>
              </a:rPr>
              <a:t>divisional faculty.” </a:t>
            </a:r>
          </a:p>
          <a:p>
            <a:pPr marL="0" indent="0">
              <a:buNone/>
            </a:pPr>
            <a:r>
              <a:rPr lang="en-US" dirty="0" smtClean="0"/>
              <a:t>---Curriculum Development Manual </a:t>
            </a:r>
            <a:endParaRPr lang="en-US" dirty="0"/>
          </a:p>
          <a:p>
            <a:pPr marL="0" indent="0">
              <a:buNone/>
            </a:pPr>
            <a:endParaRPr lang="en-US" dirty="0">
              <a:solidFill>
                <a:schemeClr val="accent1"/>
              </a:solidFill>
            </a:endParaRPr>
          </a:p>
        </p:txBody>
      </p:sp>
    </p:spTree>
    <p:extLst>
      <p:ext uri="{BB962C8B-B14F-4D97-AF65-F5344CB8AC3E}">
        <p14:creationId xmlns:p14="http://schemas.microsoft.com/office/powerpoint/2010/main" val="1648592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solidFill>
              </a:rPr>
              <a:t>Who has authority to override published prerequisites or class size, and determine if transfer courses meet prerequisites?</a:t>
            </a:r>
            <a:endParaRPr lang="en-US" dirty="0">
              <a:solidFill>
                <a:schemeClr val="accent1"/>
              </a:solidFill>
            </a:endParaRPr>
          </a:p>
        </p:txBody>
      </p:sp>
      <p:sp>
        <p:nvSpPr>
          <p:cNvPr id="3" name="Content Placeholder 2"/>
          <p:cNvSpPr>
            <a:spLocks noGrp="1"/>
          </p:cNvSpPr>
          <p:nvPr>
            <p:ph idx="1"/>
          </p:nvPr>
        </p:nvSpPr>
        <p:spPr/>
        <p:txBody>
          <a:bodyPr/>
          <a:lstStyle/>
          <a:p>
            <a:pPr marL="514350" indent="-514350">
              <a:buAutoNum type="alphaUcPeriod"/>
            </a:pPr>
            <a:r>
              <a:rPr lang="en-US" dirty="0" smtClean="0">
                <a:solidFill>
                  <a:schemeClr val="accent1"/>
                </a:solidFill>
              </a:rPr>
              <a:t>Anyone with override privileges.</a:t>
            </a:r>
          </a:p>
          <a:p>
            <a:pPr marL="514350" indent="-514350">
              <a:buAutoNum type="alphaUcPeriod"/>
            </a:pPr>
            <a:r>
              <a:rPr lang="en-US" dirty="0" smtClean="0">
                <a:solidFill>
                  <a:schemeClr val="accent1"/>
                </a:solidFill>
              </a:rPr>
              <a:t>Deans or coordinators of the students academic division.</a:t>
            </a:r>
          </a:p>
          <a:p>
            <a:pPr marL="514350" indent="-514350">
              <a:buAutoNum type="alphaUcPeriod"/>
            </a:pPr>
            <a:r>
              <a:rPr lang="en-US" dirty="0" smtClean="0">
                <a:solidFill>
                  <a:schemeClr val="accent1"/>
                </a:solidFill>
              </a:rPr>
              <a:t>Student affairs.</a:t>
            </a:r>
          </a:p>
          <a:p>
            <a:pPr marL="514350" indent="-514350">
              <a:buAutoNum type="alphaUcPeriod"/>
            </a:pPr>
            <a:r>
              <a:rPr lang="en-US" dirty="0" smtClean="0">
                <a:solidFill>
                  <a:schemeClr val="accent1"/>
                </a:solidFill>
              </a:rPr>
              <a:t>Registrar/Enrollment Management.</a:t>
            </a:r>
          </a:p>
          <a:p>
            <a:pPr marL="514350" indent="-514350">
              <a:buAutoNum type="alphaUcPeriod"/>
            </a:pPr>
            <a:r>
              <a:rPr lang="en-US" b="1" dirty="0" smtClean="0">
                <a:solidFill>
                  <a:srgbClr val="FFC000"/>
                </a:solidFill>
              </a:rPr>
              <a:t>Dean of the division that offers the course in consultation with divisional faculty/coordinators.</a:t>
            </a:r>
          </a:p>
          <a:p>
            <a:pPr marL="514350" indent="-514350">
              <a:buAutoNum type="alphaUcPeriod"/>
            </a:pPr>
            <a:endParaRPr lang="en-US" dirty="0" smtClean="0">
              <a:solidFill>
                <a:schemeClr val="accent1"/>
              </a:solidFill>
            </a:endParaRPr>
          </a:p>
          <a:p>
            <a:pPr marL="514350" indent="-514350">
              <a:buAutoNum type="alphaUcPeriod"/>
            </a:pPr>
            <a:endParaRPr lang="en-US" dirty="0">
              <a:solidFill>
                <a:schemeClr val="accent1"/>
              </a:solidFill>
            </a:endParaRPr>
          </a:p>
        </p:txBody>
      </p:sp>
    </p:spTree>
    <p:extLst>
      <p:ext uri="{BB962C8B-B14F-4D97-AF65-F5344CB8AC3E}">
        <p14:creationId xmlns:p14="http://schemas.microsoft.com/office/powerpoint/2010/main" val="3671086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III. Who determines if a course can be used to fulfill degree requirements?</a:t>
            </a:r>
            <a:endParaRPr lang="en-US" dirty="0">
              <a:solidFill>
                <a:schemeClr val="accent1"/>
              </a:solidFill>
            </a:endParaRPr>
          </a:p>
        </p:txBody>
      </p:sp>
      <p:sp>
        <p:nvSpPr>
          <p:cNvPr id="3" name="Content Placeholder 2"/>
          <p:cNvSpPr>
            <a:spLocks noGrp="1"/>
          </p:cNvSpPr>
          <p:nvPr>
            <p:ph idx="1"/>
          </p:nvPr>
        </p:nvSpPr>
        <p:spPr/>
        <p:txBody>
          <a:bodyPr/>
          <a:lstStyle/>
          <a:p>
            <a:pPr marL="514350" indent="-514350">
              <a:buAutoNum type="alphaUcPeriod"/>
            </a:pPr>
            <a:r>
              <a:rPr lang="en-US" dirty="0">
                <a:solidFill>
                  <a:schemeClr val="accent1"/>
                </a:solidFill>
              </a:rPr>
              <a:t>Anyone with override privileges.</a:t>
            </a:r>
          </a:p>
          <a:p>
            <a:pPr marL="514350" indent="-514350">
              <a:buAutoNum type="alphaUcPeriod"/>
            </a:pPr>
            <a:r>
              <a:rPr lang="en-US" dirty="0">
                <a:solidFill>
                  <a:srgbClr val="FFC000"/>
                </a:solidFill>
              </a:rPr>
              <a:t>Deans or coordinators of the students academic division.</a:t>
            </a:r>
          </a:p>
          <a:p>
            <a:pPr marL="514350" indent="-514350">
              <a:buAutoNum type="alphaUcPeriod"/>
            </a:pPr>
            <a:r>
              <a:rPr lang="en-US" dirty="0">
                <a:solidFill>
                  <a:schemeClr val="accent1"/>
                </a:solidFill>
              </a:rPr>
              <a:t>Student affairs.</a:t>
            </a:r>
          </a:p>
          <a:p>
            <a:pPr marL="514350" indent="-514350">
              <a:buAutoNum type="alphaUcPeriod"/>
            </a:pPr>
            <a:r>
              <a:rPr lang="en-US" dirty="0">
                <a:solidFill>
                  <a:schemeClr val="accent1"/>
                </a:solidFill>
              </a:rPr>
              <a:t>Registrar/Enrollment Management.</a:t>
            </a:r>
          </a:p>
          <a:p>
            <a:pPr marL="514350" indent="-514350">
              <a:buAutoNum type="alphaUcPeriod"/>
            </a:pPr>
            <a:r>
              <a:rPr lang="en-US" dirty="0">
                <a:solidFill>
                  <a:schemeClr val="accent1"/>
                </a:solidFill>
              </a:rPr>
              <a:t>Dean of the division that offers the course in consultation with divisional faculty/coordinators.</a:t>
            </a:r>
          </a:p>
          <a:p>
            <a:pPr marL="0" indent="0">
              <a:buNone/>
            </a:pPr>
            <a:endParaRPr lang="en-US" dirty="0"/>
          </a:p>
        </p:txBody>
      </p:sp>
    </p:spTree>
    <p:extLst>
      <p:ext uri="{BB962C8B-B14F-4D97-AF65-F5344CB8AC3E}">
        <p14:creationId xmlns:p14="http://schemas.microsoft.com/office/powerpoint/2010/main" val="1832761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6359525"/>
          </a:xfrm>
        </p:spPr>
        <p:txBody>
          <a:bodyPr>
            <a:noAutofit/>
          </a:bodyPr>
          <a:lstStyle/>
          <a:p>
            <a:r>
              <a:rPr lang="en-US" sz="1800" dirty="0"/>
              <a:t/>
            </a:r>
            <a:br>
              <a:rPr lang="en-US" sz="1800" dirty="0"/>
            </a:br>
            <a:r>
              <a:rPr lang="en-US" sz="1800" dirty="0"/>
              <a:t> </a:t>
            </a:r>
            <a:br>
              <a:rPr lang="en-US" sz="1800" dirty="0"/>
            </a:br>
            <a:r>
              <a:rPr lang="en-US" sz="1800" dirty="0"/>
              <a:t>Prerequisite override based on transfer credit or alternate placement scores:</a:t>
            </a:r>
            <a:br>
              <a:rPr lang="en-US" sz="1800" dirty="0"/>
            </a:br>
            <a:r>
              <a:rPr lang="en-US" sz="1800" dirty="0"/>
              <a:t>Update advising notes with any information not in the student’s myLSUE page, such as unofficial transcript information about the transfer credit or alternate ACT scores to base the decision on.  </a:t>
            </a:r>
            <a:br>
              <a:rPr lang="en-US" sz="1800" dirty="0"/>
            </a:br>
            <a:r>
              <a:rPr lang="en-US" sz="1800" dirty="0"/>
              <a:t>Email a request to the academic dean in the division that houses the course.  Include the student name, number, semester, course and section in which the student would like to enroll.  </a:t>
            </a:r>
            <a:br>
              <a:rPr lang="en-US" sz="1800" dirty="0"/>
            </a:br>
            <a:r>
              <a:rPr lang="en-US" sz="1800" dirty="0"/>
              <a:t>After receiving notification from the academic dean about the decision whether or not to grant the override, notify the student of the outcome.  </a:t>
            </a:r>
            <a:br>
              <a:rPr lang="en-US" sz="1800" dirty="0"/>
            </a:br>
            <a:r>
              <a:rPr lang="en-US" sz="1800" dirty="0"/>
              <a:t>*If permitted to enroll, the academic dean or their designee performing the override will update the advising notes to alert faculty teaching the course of the decision.  </a:t>
            </a:r>
            <a:br>
              <a:rPr lang="en-US" sz="1800" dirty="0"/>
            </a:br>
            <a:r>
              <a:rPr lang="en-US" sz="1800" dirty="0"/>
              <a:t> </a:t>
            </a:r>
            <a:br>
              <a:rPr lang="en-US" sz="1800" dirty="0"/>
            </a:br>
            <a:r>
              <a:rPr lang="en-US" sz="1800" dirty="0"/>
              <a:t>Prerequisite override to skip a prerequisite requirement:</a:t>
            </a:r>
            <a:br>
              <a:rPr lang="en-US" sz="1800" dirty="0"/>
            </a:br>
            <a:r>
              <a:rPr lang="en-US" sz="1800" dirty="0"/>
              <a:t>Email a request to the academic dean in the division that houses the course.  Include the student name, number, semester, course and section in which the student would like to enroll, and any information that will help inform the decision. </a:t>
            </a:r>
            <a:br>
              <a:rPr lang="en-US" sz="1800" dirty="0"/>
            </a:br>
            <a:r>
              <a:rPr lang="en-US" sz="1800" dirty="0"/>
              <a:t>After receiving notification from the academic dean about the decision whether or not to grant the override, notify the student of the outcome.  </a:t>
            </a:r>
            <a:br>
              <a:rPr lang="en-US" sz="1800" dirty="0"/>
            </a:br>
            <a:r>
              <a:rPr lang="en-US" sz="1800" dirty="0"/>
              <a:t>*If permitted to enroll, the academic dean performing the override will update the advising notes to alert faculty teaching the course of the decision.</a:t>
            </a:r>
            <a:br>
              <a:rPr lang="en-US" sz="1800" dirty="0"/>
            </a:br>
            <a:r>
              <a:rPr lang="en-US" sz="1800" dirty="0"/>
              <a:t> </a:t>
            </a:r>
            <a:br>
              <a:rPr lang="en-US" sz="1800" dirty="0"/>
            </a:br>
            <a:r>
              <a:rPr lang="en-US" sz="1800" dirty="0"/>
              <a:t>Seat limit override:</a:t>
            </a:r>
            <a:br>
              <a:rPr lang="en-US" sz="1800" dirty="0"/>
            </a:br>
            <a:r>
              <a:rPr lang="en-US" sz="1800" dirty="0"/>
              <a:t>Email a request to the academic dean in the division that houses the course.  Include the student name, number, semester, course and section in which the student would like to enroll, and any information that will help inform the decision.  Include information about issues such as work/class conflicts with open sections, transportation difficulties, distance learning only, etc… </a:t>
            </a:r>
            <a:br>
              <a:rPr lang="en-US" sz="1800" dirty="0"/>
            </a:br>
            <a:r>
              <a:rPr lang="en-US" sz="1800" dirty="0"/>
              <a:t>After receiving notification from the academic dean about the decision whether or not to grant the override, notify the student of the outcome.  </a:t>
            </a:r>
            <a:br>
              <a:rPr lang="en-US" sz="1800" dirty="0"/>
            </a:br>
            <a:r>
              <a:rPr lang="en-US" sz="1800" dirty="0"/>
              <a:t>*If permitted to enroll, the academic dean performing the override will update the advising notes to alert faculty teaching the course of the decision.</a:t>
            </a:r>
            <a:br>
              <a:rPr lang="en-US" sz="1800" dirty="0"/>
            </a:br>
            <a:r>
              <a:rPr lang="en-US" sz="1800" dirty="0"/>
              <a:t> </a:t>
            </a:r>
            <a:br>
              <a:rPr lang="en-US" sz="1800" dirty="0"/>
            </a:br>
            <a:r>
              <a:rPr lang="en-US" sz="1800" dirty="0"/>
              <a:t> </a:t>
            </a:r>
            <a:br>
              <a:rPr lang="en-US" sz="1800" dirty="0"/>
            </a:br>
            <a:endParaRPr lang="en-US" sz="1800" dirty="0">
              <a:solidFill>
                <a:schemeClr val="accent1"/>
              </a:solidFill>
            </a:endParaRPr>
          </a:p>
        </p:txBody>
      </p:sp>
    </p:spTree>
    <p:extLst>
      <p:ext uri="{BB962C8B-B14F-4D97-AF65-F5344CB8AC3E}">
        <p14:creationId xmlns:p14="http://schemas.microsoft.com/office/powerpoint/2010/main" val="1400173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IV.  Do’s and Don’ts of Lecture Final Exams</a:t>
            </a:r>
            <a:endParaRPr lang="en-US" dirty="0">
              <a:solidFill>
                <a:schemeClr val="accent1"/>
              </a:solidFill>
            </a:endParaRPr>
          </a:p>
        </p:txBody>
      </p:sp>
      <p:sp>
        <p:nvSpPr>
          <p:cNvPr id="3" name="Content Placeholder 2"/>
          <p:cNvSpPr>
            <a:spLocks noGrp="1"/>
          </p:cNvSpPr>
          <p:nvPr>
            <p:ph idx="1"/>
          </p:nvPr>
        </p:nvSpPr>
        <p:spPr/>
        <p:txBody>
          <a:bodyPr>
            <a:normAutofit/>
          </a:bodyPr>
          <a:lstStyle/>
          <a:p>
            <a:pPr marL="0" indent="0">
              <a:buNone/>
            </a:pPr>
            <a:r>
              <a:rPr lang="en-US" dirty="0" smtClean="0"/>
              <a:t>LSU </a:t>
            </a:r>
            <a:r>
              <a:rPr lang="en-US" dirty="0"/>
              <a:t>Eunice defines a “credit hour” as the amount of work necessary to cover the required m</a:t>
            </a:r>
            <a:r>
              <a:rPr lang="en-US" dirty="0" smtClean="0"/>
              <a:t>aterial </a:t>
            </a:r>
            <a:r>
              <a:rPr lang="en-US" dirty="0"/>
              <a:t>in a course and to accomplish the intended student learning outcomes. This </a:t>
            </a:r>
            <a:r>
              <a:rPr lang="en-US" dirty="0" smtClean="0"/>
              <a:t>credit</a:t>
            </a:r>
            <a:r>
              <a:rPr lang="en-US" b="1" dirty="0" smtClean="0"/>
              <a:t> </a:t>
            </a:r>
            <a:r>
              <a:rPr lang="en-US" dirty="0"/>
              <a:t>hour policy applies to all courses that award academic credit (i.e. any course that appears on </a:t>
            </a:r>
            <a:r>
              <a:rPr lang="en-US" dirty="0" smtClean="0"/>
              <a:t>an</a:t>
            </a:r>
            <a:r>
              <a:rPr lang="en-US" b="1" dirty="0" smtClean="0"/>
              <a:t> </a:t>
            </a:r>
            <a:r>
              <a:rPr lang="en-US" dirty="0"/>
              <a:t>official transcript issued by the University) and is consistent with the Carnegie unit for contact </a:t>
            </a:r>
            <a:r>
              <a:rPr lang="en-US" dirty="0" smtClean="0"/>
              <a:t>time </a:t>
            </a:r>
            <a:r>
              <a:rPr lang="en-US" dirty="0"/>
              <a:t>(750 minutes for each credit awarded) for a total of 2,250 minutes for each 3 credit hour </a:t>
            </a:r>
            <a:r>
              <a:rPr lang="en-US" dirty="0" smtClean="0"/>
              <a:t>course</a:t>
            </a:r>
            <a:r>
              <a:rPr lang="en-US" dirty="0"/>
              <a:t>. </a:t>
            </a:r>
            <a:r>
              <a:rPr lang="en-US" dirty="0">
                <a:solidFill>
                  <a:schemeClr val="accent1"/>
                </a:solidFill>
              </a:rPr>
              <a:t>A mandatory examination period of 120 minutes at the end of each semester is </a:t>
            </a:r>
            <a:r>
              <a:rPr lang="en-US" dirty="0" smtClean="0">
                <a:solidFill>
                  <a:schemeClr val="accent1"/>
                </a:solidFill>
              </a:rPr>
              <a:t>in</a:t>
            </a:r>
            <a:r>
              <a:rPr lang="en-US" b="1" dirty="0" smtClean="0">
                <a:solidFill>
                  <a:schemeClr val="accent1"/>
                </a:solidFill>
              </a:rPr>
              <a:t> </a:t>
            </a:r>
            <a:r>
              <a:rPr lang="en-US" dirty="0">
                <a:solidFill>
                  <a:schemeClr val="accent1"/>
                </a:solidFill>
              </a:rPr>
              <a:t>addition to the 2,250 minutes of instruction.</a:t>
            </a:r>
            <a:r>
              <a:rPr lang="en-US" dirty="0"/>
              <a:t> </a:t>
            </a:r>
            <a:endParaRPr lang="en-US" dirty="0" smtClean="0"/>
          </a:p>
          <a:p>
            <a:pPr marL="0" indent="0">
              <a:buNone/>
            </a:pPr>
            <a:r>
              <a:rPr lang="en-US" dirty="0" smtClean="0"/>
              <a:t>--PS82 and Federal Definition of Credit Hour</a:t>
            </a:r>
            <a:endParaRPr lang="en-US" dirty="0"/>
          </a:p>
        </p:txBody>
      </p:sp>
    </p:spTree>
    <p:extLst>
      <p:ext uri="{BB962C8B-B14F-4D97-AF65-F5344CB8AC3E}">
        <p14:creationId xmlns:p14="http://schemas.microsoft.com/office/powerpoint/2010/main" val="4014576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Which of the following is acceptable for an LSUE lecture course?</a:t>
            </a:r>
            <a:endParaRPr lang="en-US" dirty="0">
              <a:solidFill>
                <a:schemeClr val="accent1"/>
              </a:solidFill>
            </a:endParaRPr>
          </a:p>
        </p:txBody>
      </p:sp>
      <p:sp>
        <p:nvSpPr>
          <p:cNvPr id="3" name="Content Placeholder 2"/>
          <p:cNvSpPr>
            <a:spLocks noGrp="1"/>
          </p:cNvSpPr>
          <p:nvPr>
            <p:ph idx="1"/>
          </p:nvPr>
        </p:nvSpPr>
        <p:spPr/>
        <p:txBody>
          <a:bodyPr/>
          <a:lstStyle/>
          <a:p>
            <a:pPr marL="514350" indent="-514350">
              <a:buAutoNum type="alphaUcPeriod"/>
            </a:pPr>
            <a:r>
              <a:rPr lang="en-US" dirty="0" smtClean="0">
                <a:solidFill>
                  <a:schemeClr val="accent1"/>
                </a:solidFill>
              </a:rPr>
              <a:t>Instructors can choose to skip the final exam.</a:t>
            </a:r>
          </a:p>
          <a:p>
            <a:pPr marL="514350" indent="-514350">
              <a:buAutoNum type="alphaUcPeriod"/>
            </a:pPr>
            <a:r>
              <a:rPr lang="en-US" dirty="0" smtClean="0">
                <a:solidFill>
                  <a:schemeClr val="accent1"/>
                </a:solidFill>
              </a:rPr>
              <a:t>An online course can have a 3 hour final exam since it doesn’t have to fit into the f2f exam schedule.</a:t>
            </a:r>
          </a:p>
          <a:p>
            <a:pPr marL="514350" indent="-514350">
              <a:buAutoNum type="alphaUcPeriod"/>
            </a:pPr>
            <a:r>
              <a:rPr lang="en-US" dirty="0" smtClean="0">
                <a:solidFill>
                  <a:schemeClr val="accent1"/>
                </a:solidFill>
              </a:rPr>
              <a:t>The final exam can be given the last week of regular classes.  </a:t>
            </a:r>
          </a:p>
          <a:p>
            <a:pPr marL="514350" indent="-514350">
              <a:buAutoNum type="alphaUcPeriod"/>
            </a:pPr>
            <a:r>
              <a:rPr lang="en-US" dirty="0" smtClean="0">
                <a:solidFill>
                  <a:srgbClr val="FFC000"/>
                </a:solidFill>
              </a:rPr>
              <a:t>A 2 hour final exam is administered during that semester’s finals week</a:t>
            </a:r>
            <a:r>
              <a:rPr lang="en-US" baseline="30000" dirty="0" smtClean="0">
                <a:solidFill>
                  <a:srgbClr val="FFC000"/>
                </a:solidFill>
              </a:rPr>
              <a:t>*</a:t>
            </a:r>
          </a:p>
          <a:p>
            <a:pPr marL="514350" indent="-514350">
              <a:buAutoNum type="alphaUcPeriod"/>
            </a:pPr>
            <a:endParaRPr lang="en-US" baseline="30000" dirty="0">
              <a:solidFill>
                <a:schemeClr val="accent1"/>
              </a:solidFill>
            </a:endParaRPr>
          </a:p>
          <a:p>
            <a:pPr marL="0" indent="0">
              <a:buNone/>
            </a:pPr>
            <a:r>
              <a:rPr lang="en-US" baseline="30000" dirty="0" smtClean="0">
                <a:solidFill>
                  <a:schemeClr val="accent1"/>
                </a:solidFill>
              </a:rPr>
              <a:t>*Modular math and online course finals may be taken early if all course material has been completed and the instructor allows early examination. </a:t>
            </a:r>
            <a:endParaRPr lang="en-US" baseline="30000" dirty="0">
              <a:solidFill>
                <a:schemeClr val="accent1"/>
              </a:solidFill>
            </a:endParaRPr>
          </a:p>
        </p:txBody>
      </p:sp>
    </p:spTree>
    <p:extLst>
      <p:ext uri="{BB962C8B-B14F-4D97-AF65-F5344CB8AC3E}">
        <p14:creationId xmlns:p14="http://schemas.microsoft.com/office/powerpoint/2010/main" val="42120897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988</Words>
  <Application>Microsoft Office PowerPoint</Application>
  <PresentationFormat>Widescreen</PresentationFormat>
  <Paragraphs>86</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Academic Affairs</vt:lpstr>
      <vt:lpstr>Good Afternoon and Welcome Back for Spring 2019</vt:lpstr>
      <vt:lpstr>I.  Using the iClicker app for attendance and creating an interactive classroom.</vt:lpstr>
      <vt:lpstr>II.  What is the reason behind the override procedure?</vt:lpstr>
      <vt:lpstr>Who has authority to override published prerequisites or class size, and determine if transfer courses meet prerequisites?</vt:lpstr>
      <vt:lpstr>III. Who determines if a course can be used to fulfill degree requirements?</vt:lpstr>
      <vt:lpstr>   Prerequisite override based on transfer credit or alternate placement scores: Update advising notes with any information not in the student’s myLSUE page, such as unofficial transcript information about the transfer credit or alternate ACT scores to base the decision on.   Email a request to the academic dean in the division that houses the course.  Include the student name, number, semester, course and section in which the student would like to enroll.   After receiving notification from the academic dean about the decision whether or not to grant the override, notify the student of the outcome.   *If permitted to enroll, the academic dean or their designee performing the override will update the advising notes to alert faculty teaching the course of the decision.     Prerequisite override to skip a prerequisite requirement: Email a request to the academic dean in the division that houses the course.  Include the student name, number, semester, course and section in which the student would like to enroll, and any information that will help inform the decision.  After receiving notification from the academic dean about the decision whether or not to grant the override, notify the student of the outcome.   *If permitted to enroll, the academic dean performing the override will update the advising notes to alert faculty teaching the course of the decision.   Seat limit override: Email a request to the academic dean in the division that houses the course.  Include the student name, number, semester, course and section in which the student would like to enroll, and any information that will help inform the decision.  Include information about issues such as work/class conflicts with open sections, transportation difficulties, distance learning only, etc…  After receiving notification from the academic dean about the decision whether or not to grant the override, notify the student of the outcome.   *If permitted to enroll, the academic dean performing the override will update the advising notes to alert faculty teaching the course of the decision.     </vt:lpstr>
      <vt:lpstr>IV.  Do’s and Don’ts of Lecture Final Exams</vt:lpstr>
      <vt:lpstr>Which of the following is acceptable for an LSUE lecture course?</vt:lpstr>
      <vt:lpstr>V. Academic Complaint vs. Academic Appeal</vt:lpstr>
      <vt:lpstr>VI.  What’s new with placement exams</vt:lpstr>
      <vt:lpstr>VII.  Peregrine Academic General Education (GE)  Exam</vt:lpstr>
      <vt:lpstr>VIII.  Using the new testing center</vt:lpstr>
      <vt:lpstr>IX.  The Library-A New Look</vt:lpstr>
      <vt:lpstr>X. Grants-Revised Website and more.</vt:lpstr>
    </vt:vector>
  </TitlesOfParts>
  <Company>LSU Eunice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Affairs</dc:title>
  <dc:creator>John Hamlin</dc:creator>
  <cp:lastModifiedBy>John Hamlin</cp:lastModifiedBy>
  <cp:revision>24</cp:revision>
  <dcterms:created xsi:type="dcterms:W3CDTF">2019-01-03T17:12:10Z</dcterms:created>
  <dcterms:modified xsi:type="dcterms:W3CDTF">2019-01-07T22:32:00Z</dcterms:modified>
</cp:coreProperties>
</file>